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431" r:id="rId2"/>
    <p:sldId id="356" r:id="rId3"/>
    <p:sldId id="458" r:id="rId4"/>
    <p:sldId id="457" r:id="rId5"/>
    <p:sldId id="459" r:id="rId6"/>
    <p:sldId id="460" r:id="rId7"/>
    <p:sldId id="406" r:id="rId8"/>
    <p:sldId id="448" r:id="rId9"/>
    <p:sldId id="412" r:id="rId10"/>
    <p:sldId id="461" r:id="rId11"/>
    <p:sldId id="462" r:id="rId12"/>
    <p:sldId id="463" r:id="rId13"/>
    <p:sldId id="464" r:id="rId14"/>
    <p:sldId id="465" r:id="rId15"/>
    <p:sldId id="434" r:id="rId16"/>
    <p:sldId id="466" r:id="rId17"/>
  </p:sldIdLst>
  <p:sldSz cx="9144000" cy="6858000" type="screen4x3"/>
  <p:notesSz cx="7099300" cy="10234613"/>
  <p:defaultTextStyle>
    <a:defPPr>
      <a:defRPr lang="it-IT"/>
    </a:defPPr>
    <a:lvl1pPr algn="l" rtl="0" fontAlgn="base">
      <a:spcBef>
        <a:spcPct val="20000"/>
      </a:spcBef>
      <a:spcAft>
        <a:spcPct val="0"/>
      </a:spcAft>
      <a:buChar char="•"/>
      <a:defRPr kern="1200">
        <a:solidFill>
          <a:schemeClr val="tx1"/>
        </a:solidFill>
        <a:latin typeface="Verdana" pitchFamily="34" charset="0"/>
        <a:ea typeface="+mn-ea"/>
        <a:cs typeface="+mn-cs"/>
      </a:defRPr>
    </a:lvl1pPr>
    <a:lvl2pPr marL="457200" algn="l" rtl="0" fontAlgn="base">
      <a:spcBef>
        <a:spcPct val="20000"/>
      </a:spcBef>
      <a:spcAft>
        <a:spcPct val="0"/>
      </a:spcAft>
      <a:buChar char="•"/>
      <a:defRPr kern="1200">
        <a:solidFill>
          <a:schemeClr val="tx1"/>
        </a:solidFill>
        <a:latin typeface="Verdana" pitchFamily="34" charset="0"/>
        <a:ea typeface="+mn-ea"/>
        <a:cs typeface="+mn-cs"/>
      </a:defRPr>
    </a:lvl2pPr>
    <a:lvl3pPr marL="914400" algn="l" rtl="0" fontAlgn="base">
      <a:spcBef>
        <a:spcPct val="20000"/>
      </a:spcBef>
      <a:spcAft>
        <a:spcPct val="0"/>
      </a:spcAft>
      <a:buChar char="•"/>
      <a:defRPr kern="1200">
        <a:solidFill>
          <a:schemeClr val="tx1"/>
        </a:solidFill>
        <a:latin typeface="Verdana" pitchFamily="34" charset="0"/>
        <a:ea typeface="+mn-ea"/>
        <a:cs typeface="+mn-cs"/>
      </a:defRPr>
    </a:lvl3pPr>
    <a:lvl4pPr marL="1371600" algn="l" rtl="0" fontAlgn="base">
      <a:spcBef>
        <a:spcPct val="20000"/>
      </a:spcBef>
      <a:spcAft>
        <a:spcPct val="0"/>
      </a:spcAft>
      <a:buChar char="•"/>
      <a:defRPr kern="1200">
        <a:solidFill>
          <a:schemeClr val="tx1"/>
        </a:solidFill>
        <a:latin typeface="Verdana" pitchFamily="34" charset="0"/>
        <a:ea typeface="+mn-ea"/>
        <a:cs typeface="+mn-cs"/>
      </a:defRPr>
    </a:lvl4pPr>
    <a:lvl5pPr marL="1828800" algn="l" rtl="0" fontAlgn="base">
      <a:spcBef>
        <a:spcPct val="20000"/>
      </a:spcBef>
      <a:spcAft>
        <a:spcPct val="0"/>
      </a:spcAft>
      <a:buChar char="•"/>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720">
          <p15:clr>
            <a:srgbClr val="A4A3A4"/>
          </p15:clr>
        </p15:guide>
        <p15:guide id="3" orient="horz" pos="3600">
          <p15:clr>
            <a:srgbClr val="A4A3A4"/>
          </p15:clr>
        </p15:guide>
        <p15:guide id="4" orient="horz" pos="1440">
          <p15:clr>
            <a:srgbClr val="A4A3A4"/>
          </p15:clr>
        </p15:guide>
        <p15:guide id="5" orient="horz" pos="2880">
          <p15:clr>
            <a:srgbClr val="A4A3A4"/>
          </p15:clr>
        </p15:guide>
        <p15:guide id="6" pos="2880">
          <p15:clr>
            <a:srgbClr val="A4A3A4"/>
          </p15:clr>
        </p15:guide>
        <p15:guide id="7" pos="2160">
          <p15:clr>
            <a:srgbClr val="A4A3A4"/>
          </p15:clr>
        </p15:guide>
        <p15:guide id="8" pos="1440">
          <p15:clr>
            <a:srgbClr val="A4A3A4"/>
          </p15:clr>
        </p15:guide>
        <p15:guide id="9" pos="4320">
          <p15:clr>
            <a:srgbClr val="A4A3A4"/>
          </p15:clr>
        </p15:guide>
        <p15:guide id="10" pos="72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FF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8" autoAdjust="0"/>
    <p:restoredTop sz="86392" autoAdjust="0"/>
  </p:normalViewPr>
  <p:slideViewPr>
    <p:cSldViewPr>
      <p:cViewPr varScale="1">
        <p:scale>
          <a:sx n="89" d="100"/>
          <a:sy n="89" d="100"/>
        </p:scale>
        <p:origin x="1795" y="58"/>
      </p:cViewPr>
      <p:guideLst>
        <p:guide orient="horz" pos="2160"/>
        <p:guide orient="horz" pos="720"/>
        <p:guide orient="horz" pos="3600"/>
        <p:guide orient="horz" pos="1440"/>
        <p:guide orient="horz" pos="2880"/>
        <p:guide pos="2880"/>
        <p:guide pos="2160"/>
        <p:guide pos="1440"/>
        <p:guide pos="4320"/>
        <p:guide pos="7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50" d="100"/>
          <a:sy n="150" d="100"/>
        </p:scale>
        <p:origin x="-1782" y="-72"/>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bwMode="auto">
          <a:xfrm>
            <a:off x="0" y="0"/>
            <a:ext cx="3077137" cy="512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68" tIns="47384" rIns="94768" bIns="47384" numCol="1" anchor="t" anchorCtr="0" compatLnSpc="1">
            <a:prstTxWarp prst="textNoShape">
              <a:avLst/>
            </a:prstTxWarp>
          </a:bodyPr>
          <a:lstStyle>
            <a:lvl1pPr>
              <a:spcBef>
                <a:spcPct val="0"/>
              </a:spcBef>
              <a:buFontTx/>
              <a:buNone/>
              <a:defRPr sz="1200"/>
            </a:lvl1pPr>
          </a:lstStyle>
          <a:p>
            <a:pPr>
              <a:defRPr/>
            </a:pPr>
            <a:endParaRPr lang="it-IT" altLang="it-IT"/>
          </a:p>
        </p:txBody>
      </p:sp>
      <p:sp>
        <p:nvSpPr>
          <p:cNvPr id="93187" name="Rectangle 3"/>
          <p:cNvSpPr>
            <a:spLocks noGrp="1" noChangeArrowheads="1"/>
          </p:cNvSpPr>
          <p:nvPr>
            <p:ph type="dt" sz="quarter" idx="1"/>
          </p:nvPr>
        </p:nvSpPr>
        <p:spPr bwMode="auto">
          <a:xfrm>
            <a:off x="4020506" y="0"/>
            <a:ext cx="3077137" cy="512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68" tIns="47384" rIns="94768" bIns="47384" numCol="1" anchor="t" anchorCtr="0" compatLnSpc="1">
            <a:prstTxWarp prst="textNoShape">
              <a:avLst/>
            </a:prstTxWarp>
          </a:bodyPr>
          <a:lstStyle>
            <a:lvl1pPr algn="r">
              <a:spcBef>
                <a:spcPct val="0"/>
              </a:spcBef>
              <a:buFontTx/>
              <a:buNone/>
              <a:defRPr sz="1200"/>
            </a:lvl1pPr>
          </a:lstStyle>
          <a:p>
            <a:pPr>
              <a:defRPr/>
            </a:pPr>
            <a:fld id="{7643542C-FFE8-4073-A56A-0C1B32CFB7D7}" type="datetimeFigureOut">
              <a:rPr lang="it-IT" altLang="it-IT"/>
              <a:pPr>
                <a:defRPr/>
              </a:pPr>
              <a:t>12/10/2015</a:t>
            </a:fld>
            <a:endParaRPr lang="it-IT" altLang="it-IT" dirty="0"/>
          </a:p>
        </p:txBody>
      </p:sp>
      <p:sp>
        <p:nvSpPr>
          <p:cNvPr id="93188" name="Rectangle 4"/>
          <p:cNvSpPr>
            <a:spLocks noGrp="1" noChangeArrowheads="1"/>
          </p:cNvSpPr>
          <p:nvPr>
            <p:ph type="ftr" sz="quarter" idx="2"/>
          </p:nvPr>
        </p:nvSpPr>
        <p:spPr bwMode="auto">
          <a:xfrm>
            <a:off x="0" y="9720673"/>
            <a:ext cx="3077137" cy="512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68" tIns="47384" rIns="94768" bIns="47384" numCol="1" anchor="b" anchorCtr="0" compatLnSpc="1">
            <a:prstTxWarp prst="textNoShape">
              <a:avLst/>
            </a:prstTxWarp>
          </a:bodyPr>
          <a:lstStyle>
            <a:lvl1pPr>
              <a:spcBef>
                <a:spcPct val="0"/>
              </a:spcBef>
              <a:buFontTx/>
              <a:buNone/>
              <a:defRPr sz="1200"/>
            </a:lvl1pPr>
          </a:lstStyle>
          <a:p>
            <a:pPr>
              <a:defRPr/>
            </a:pPr>
            <a:endParaRPr lang="it-IT" altLang="it-IT"/>
          </a:p>
        </p:txBody>
      </p:sp>
      <p:sp>
        <p:nvSpPr>
          <p:cNvPr id="93189" name="Rectangle 5"/>
          <p:cNvSpPr>
            <a:spLocks noGrp="1" noChangeArrowheads="1"/>
          </p:cNvSpPr>
          <p:nvPr>
            <p:ph type="sldNum" sz="quarter" idx="3"/>
          </p:nvPr>
        </p:nvSpPr>
        <p:spPr bwMode="auto">
          <a:xfrm>
            <a:off x="4020506" y="9720673"/>
            <a:ext cx="3077137" cy="512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68" tIns="47384" rIns="94768" bIns="47384" numCol="1" anchor="b" anchorCtr="0" compatLnSpc="1">
            <a:prstTxWarp prst="textNoShape">
              <a:avLst/>
            </a:prstTxWarp>
          </a:bodyPr>
          <a:lstStyle>
            <a:lvl1pPr algn="r">
              <a:spcBef>
                <a:spcPct val="0"/>
              </a:spcBef>
              <a:buFontTx/>
              <a:buNone/>
              <a:defRPr sz="1200"/>
            </a:lvl1pPr>
          </a:lstStyle>
          <a:p>
            <a:pPr>
              <a:defRPr/>
            </a:pPr>
            <a:fld id="{DC239F06-3B0A-47CC-8E1A-B634DB27F706}" type="slidenum">
              <a:rPr lang="it-IT" altLang="it-IT"/>
              <a:pPr>
                <a:defRPr/>
              </a:pPr>
              <a:t>‹N›</a:t>
            </a:fld>
            <a:endParaRPr lang="it-IT" altLang="it-IT" dirty="0"/>
          </a:p>
        </p:txBody>
      </p:sp>
    </p:spTree>
    <p:extLst>
      <p:ext uri="{BB962C8B-B14F-4D97-AF65-F5344CB8AC3E}">
        <p14:creationId xmlns:p14="http://schemas.microsoft.com/office/powerpoint/2010/main" val="12896555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077137" cy="512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68" tIns="47384" rIns="94768" bIns="47384" numCol="1" anchor="t" anchorCtr="0" compatLnSpc="1">
            <a:prstTxWarp prst="textNoShape">
              <a:avLst/>
            </a:prstTxWarp>
          </a:bodyPr>
          <a:lstStyle>
            <a:lvl1pPr>
              <a:spcBef>
                <a:spcPct val="0"/>
              </a:spcBef>
              <a:buFontTx/>
              <a:buNone/>
              <a:defRPr sz="1200"/>
            </a:lvl1pPr>
          </a:lstStyle>
          <a:p>
            <a:pPr>
              <a:defRPr/>
            </a:pPr>
            <a:endParaRPr lang="it-IT" altLang="it-IT"/>
          </a:p>
        </p:txBody>
      </p:sp>
      <p:sp>
        <p:nvSpPr>
          <p:cNvPr id="77827" name="Rectangle 3"/>
          <p:cNvSpPr>
            <a:spLocks noGrp="1" noChangeArrowheads="1"/>
          </p:cNvSpPr>
          <p:nvPr>
            <p:ph type="dt" idx="1"/>
          </p:nvPr>
        </p:nvSpPr>
        <p:spPr bwMode="auto">
          <a:xfrm>
            <a:off x="4020506" y="0"/>
            <a:ext cx="3077137" cy="512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68" tIns="47384" rIns="94768" bIns="47384" numCol="1" anchor="t" anchorCtr="0" compatLnSpc="1">
            <a:prstTxWarp prst="textNoShape">
              <a:avLst/>
            </a:prstTxWarp>
          </a:bodyPr>
          <a:lstStyle>
            <a:lvl1pPr algn="r">
              <a:spcBef>
                <a:spcPct val="0"/>
              </a:spcBef>
              <a:buFontTx/>
              <a:buNone/>
              <a:defRPr sz="1200"/>
            </a:lvl1pPr>
          </a:lstStyle>
          <a:p>
            <a:pPr>
              <a:defRPr/>
            </a:pPr>
            <a:fld id="{156939D9-540B-452C-83AB-11A3EBBEAA9C}" type="datetimeFigureOut">
              <a:rPr lang="it-IT" altLang="it-IT"/>
              <a:pPr>
                <a:defRPr/>
              </a:pPr>
              <a:t>12/10/2015</a:t>
            </a:fld>
            <a:endParaRPr lang="it-IT" altLang="it-IT" dirty="0"/>
          </a:p>
        </p:txBody>
      </p:sp>
      <p:sp>
        <p:nvSpPr>
          <p:cNvPr id="43012"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7829" name="Rectangle 5"/>
          <p:cNvSpPr>
            <a:spLocks noGrp="1" noChangeArrowheads="1"/>
          </p:cNvSpPr>
          <p:nvPr>
            <p:ph type="body" sz="quarter" idx="3"/>
          </p:nvPr>
        </p:nvSpPr>
        <p:spPr bwMode="auto">
          <a:xfrm>
            <a:off x="709599" y="4861155"/>
            <a:ext cx="5680103" cy="4605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68" tIns="47384" rIns="94768" bIns="47384" numCol="1" anchor="t" anchorCtr="0" compatLnSpc="1">
            <a:prstTxWarp prst="textNoShape">
              <a:avLst/>
            </a:prstTxWarp>
          </a:bodyPr>
          <a:lstStyle/>
          <a:p>
            <a:pPr lvl="0"/>
            <a:r>
              <a:rPr lang="it-IT" altLang="it-IT" noProof="0" smtClean="0"/>
              <a:t>Fare clic per modificare gli stili del testo dello schema</a:t>
            </a:r>
          </a:p>
          <a:p>
            <a:pPr lvl="1"/>
            <a:r>
              <a:rPr lang="it-IT" altLang="it-IT" noProof="0" smtClean="0"/>
              <a:t>Secondo livello</a:t>
            </a:r>
          </a:p>
          <a:p>
            <a:pPr lvl="2"/>
            <a:r>
              <a:rPr lang="it-IT" altLang="it-IT" noProof="0" smtClean="0"/>
              <a:t>Terzo livello</a:t>
            </a:r>
          </a:p>
          <a:p>
            <a:pPr lvl="3"/>
            <a:r>
              <a:rPr lang="it-IT" altLang="it-IT" noProof="0" smtClean="0"/>
              <a:t>Quarto livello</a:t>
            </a:r>
          </a:p>
          <a:p>
            <a:pPr lvl="4"/>
            <a:r>
              <a:rPr lang="it-IT" altLang="it-IT" noProof="0" smtClean="0"/>
              <a:t>Quinto livello</a:t>
            </a:r>
          </a:p>
        </p:txBody>
      </p:sp>
      <p:sp>
        <p:nvSpPr>
          <p:cNvPr id="77830" name="Rectangle 6"/>
          <p:cNvSpPr>
            <a:spLocks noGrp="1" noChangeArrowheads="1"/>
          </p:cNvSpPr>
          <p:nvPr>
            <p:ph type="ftr" sz="quarter" idx="4"/>
          </p:nvPr>
        </p:nvSpPr>
        <p:spPr bwMode="auto">
          <a:xfrm>
            <a:off x="0" y="9720673"/>
            <a:ext cx="3077137" cy="512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68" tIns="47384" rIns="94768" bIns="47384" numCol="1" anchor="b" anchorCtr="0" compatLnSpc="1">
            <a:prstTxWarp prst="textNoShape">
              <a:avLst/>
            </a:prstTxWarp>
          </a:bodyPr>
          <a:lstStyle>
            <a:lvl1pPr>
              <a:spcBef>
                <a:spcPct val="0"/>
              </a:spcBef>
              <a:buFontTx/>
              <a:buNone/>
              <a:defRPr sz="1200"/>
            </a:lvl1pPr>
          </a:lstStyle>
          <a:p>
            <a:pPr>
              <a:defRPr/>
            </a:pPr>
            <a:endParaRPr lang="it-IT" altLang="it-IT"/>
          </a:p>
        </p:txBody>
      </p:sp>
      <p:sp>
        <p:nvSpPr>
          <p:cNvPr id="77831" name="Rectangle 7"/>
          <p:cNvSpPr>
            <a:spLocks noGrp="1" noChangeArrowheads="1"/>
          </p:cNvSpPr>
          <p:nvPr>
            <p:ph type="sldNum" sz="quarter" idx="5"/>
          </p:nvPr>
        </p:nvSpPr>
        <p:spPr bwMode="auto">
          <a:xfrm>
            <a:off x="4020506" y="9720673"/>
            <a:ext cx="3077137" cy="512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68" tIns="47384" rIns="94768" bIns="47384" numCol="1" anchor="b" anchorCtr="0" compatLnSpc="1">
            <a:prstTxWarp prst="textNoShape">
              <a:avLst/>
            </a:prstTxWarp>
          </a:bodyPr>
          <a:lstStyle>
            <a:lvl1pPr algn="r">
              <a:spcBef>
                <a:spcPct val="0"/>
              </a:spcBef>
              <a:buFontTx/>
              <a:buNone/>
              <a:defRPr sz="1200"/>
            </a:lvl1pPr>
          </a:lstStyle>
          <a:p>
            <a:pPr>
              <a:defRPr/>
            </a:pPr>
            <a:fld id="{C7E288FA-FC9E-42A4-88B8-7B7C2BAF7298}" type="slidenum">
              <a:rPr lang="it-IT" altLang="it-IT"/>
              <a:pPr>
                <a:defRPr/>
              </a:pPr>
              <a:t>‹N›</a:t>
            </a:fld>
            <a:endParaRPr lang="it-IT" altLang="it-IT" dirty="0"/>
          </a:p>
        </p:txBody>
      </p:sp>
    </p:spTree>
    <p:extLst>
      <p:ext uri="{BB962C8B-B14F-4D97-AF65-F5344CB8AC3E}">
        <p14:creationId xmlns:p14="http://schemas.microsoft.com/office/powerpoint/2010/main" val="171357547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992188" y="768350"/>
            <a:ext cx="5114925" cy="3836988"/>
          </a:xfrm>
          <a:ln/>
        </p:spPr>
      </p:sp>
      <p:sp>
        <p:nvSpPr>
          <p:cNvPr id="4403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smtClean="0"/>
          </a:p>
        </p:txBody>
      </p:sp>
    </p:spTree>
    <p:extLst>
      <p:ext uri="{BB962C8B-B14F-4D97-AF65-F5344CB8AC3E}">
        <p14:creationId xmlns:p14="http://schemas.microsoft.com/office/powerpoint/2010/main" val="6087247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92188" y="768350"/>
            <a:ext cx="5114925" cy="3836988"/>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C7E288FA-FC9E-42A4-88B8-7B7C2BAF7298}" type="slidenum">
              <a:rPr lang="it-IT" altLang="it-IT" smtClean="0"/>
              <a:pPr>
                <a:defRPr/>
              </a:pPr>
              <a:t>10</a:t>
            </a:fld>
            <a:endParaRPr lang="it-IT" altLang="it-IT" dirty="0"/>
          </a:p>
        </p:txBody>
      </p:sp>
    </p:spTree>
    <p:extLst>
      <p:ext uri="{BB962C8B-B14F-4D97-AF65-F5344CB8AC3E}">
        <p14:creationId xmlns:p14="http://schemas.microsoft.com/office/powerpoint/2010/main" val="21702895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92188" y="768350"/>
            <a:ext cx="5114925" cy="3836988"/>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C7E288FA-FC9E-42A4-88B8-7B7C2BAF7298}" type="slidenum">
              <a:rPr lang="it-IT" altLang="it-IT" smtClean="0"/>
              <a:pPr>
                <a:defRPr/>
              </a:pPr>
              <a:t>11</a:t>
            </a:fld>
            <a:endParaRPr lang="it-IT" altLang="it-IT" dirty="0"/>
          </a:p>
        </p:txBody>
      </p:sp>
    </p:spTree>
    <p:extLst>
      <p:ext uri="{BB962C8B-B14F-4D97-AF65-F5344CB8AC3E}">
        <p14:creationId xmlns:p14="http://schemas.microsoft.com/office/powerpoint/2010/main" val="11889300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92188" y="768350"/>
            <a:ext cx="5114925" cy="3836988"/>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C7E288FA-FC9E-42A4-88B8-7B7C2BAF7298}" type="slidenum">
              <a:rPr lang="it-IT" altLang="it-IT" smtClean="0"/>
              <a:pPr>
                <a:defRPr/>
              </a:pPr>
              <a:t>12</a:t>
            </a:fld>
            <a:endParaRPr lang="it-IT" altLang="it-IT" dirty="0"/>
          </a:p>
        </p:txBody>
      </p:sp>
    </p:spTree>
    <p:extLst>
      <p:ext uri="{BB962C8B-B14F-4D97-AF65-F5344CB8AC3E}">
        <p14:creationId xmlns:p14="http://schemas.microsoft.com/office/powerpoint/2010/main" val="18888066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92188" y="768350"/>
            <a:ext cx="5114925" cy="3836988"/>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C7E288FA-FC9E-42A4-88B8-7B7C2BAF7298}" type="slidenum">
              <a:rPr lang="it-IT" altLang="it-IT" smtClean="0"/>
              <a:pPr>
                <a:defRPr/>
              </a:pPr>
              <a:t>13</a:t>
            </a:fld>
            <a:endParaRPr lang="it-IT" altLang="it-IT" dirty="0"/>
          </a:p>
        </p:txBody>
      </p:sp>
    </p:spTree>
    <p:extLst>
      <p:ext uri="{BB962C8B-B14F-4D97-AF65-F5344CB8AC3E}">
        <p14:creationId xmlns:p14="http://schemas.microsoft.com/office/powerpoint/2010/main" val="11734354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92188" y="768350"/>
            <a:ext cx="5114925" cy="3836988"/>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C7E288FA-FC9E-42A4-88B8-7B7C2BAF7298}" type="slidenum">
              <a:rPr lang="it-IT" altLang="it-IT" smtClean="0"/>
              <a:pPr>
                <a:defRPr/>
              </a:pPr>
              <a:t>14</a:t>
            </a:fld>
            <a:endParaRPr lang="it-IT" altLang="it-IT" dirty="0"/>
          </a:p>
        </p:txBody>
      </p:sp>
    </p:spTree>
    <p:extLst>
      <p:ext uri="{BB962C8B-B14F-4D97-AF65-F5344CB8AC3E}">
        <p14:creationId xmlns:p14="http://schemas.microsoft.com/office/powerpoint/2010/main" val="23837656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92188" y="768350"/>
            <a:ext cx="5114925" cy="3836988"/>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C7E288FA-FC9E-42A4-88B8-7B7C2BAF7298}" type="slidenum">
              <a:rPr lang="it-IT" altLang="it-IT" smtClean="0"/>
              <a:pPr>
                <a:defRPr/>
              </a:pPr>
              <a:t>15</a:t>
            </a:fld>
            <a:endParaRPr lang="it-IT" altLang="it-IT" dirty="0"/>
          </a:p>
        </p:txBody>
      </p:sp>
    </p:spTree>
    <p:extLst>
      <p:ext uri="{BB962C8B-B14F-4D97-AF65-F5344CB8AC3E}">
        <p14:creationId xmlns:p14="http://schemas.microsoft.com/office/powerpoint/2010/main" val="40422540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92188" y="768350"/>
            <a:ext cx="5114925" cy="3836988"/>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C7E288FA-FC9E-42A4-88B8-7B7C2BAF7298}" type="slidenum">
              <a:rPr lang="it-IT" altLang="it-IT" smtClean="0"/>
              <a:pPr>
                <a:defRPr/>
              </a:pPr>
              <a:t>16</a:t>
            </a:fld>
            <a:endParaRPr lang="it-IT" altLang="it-IT" dirty="0"/>
          </a:p>
        </p:txBody>
      </p:sp>
    </p:spTree>
    <p:extLst>
      <p:ext uri="{BB962C8B-B14F-4D97-AF65-F5344CB8AC3E}">
        <p14:creationId xmlns:p14="http://schemas.microsoft.com/office/powerpoint/2010/main" val="105980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92188" y="768350"/>
            <a:ext cx="5114925" cy="3836988"/>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C7E288FA-FC9E-42A4-88B8-7B7C2BAF7298}" type="slidenum">
              <a:rPr lang="it-IT" altLang="it-IT" smtClean="0"/>
              <a:pPr>
                <a:defRPr/>
              </a:pPr>
              <a:t>2</a:t>
            </a:fld>
            <a:endParaRPr lang="it-IT" altLang="it-IT" dirty="0"/>
          </a:p>
        </p:txBody>
      </p:sp>
    </p:spTree>
    <p:extLst>
      <p:ext uri="{BB962C8B-B14F-4D97-AF65-F5344CB8AC3E}">
        <p14:creationId xmlns:p14="http://schemas.microsoft.com/office/powerpoint/2010/main" val="3528638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92188" y="768350"/>
            <a:ext cx="5114925" cy="3836988"/>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C7E288FA-FC9E-42A4-88B8-7B7C2BAF7298}" type="slidenum">
              <a:rPr lang="it-IT" altLang="it-IT" smtClean="0"/>
              <a:pPr>
                <a:defRPr/>
              </a:pPr>
              <a:t>3</a:t>
            </a:fld>
            <a:endParaRPr lang="it-IT" altLang="it-IT" dirty="0"/>
          </a:p>
        </p:txBody>
      </p:sp>
    </p:spTree>
    <p:extLst>
      <p:ext uri="{BB962C8B-B14F-4D97-AF65-F5344CB8AC3E}">
        <p14:creationId xmlns:p14="http://schemas.microsoft.com/office/powerpoint/2010/main" val="3967814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92188" y="768350"/>
            <a:ext cx="5114925" cy="3836988"/>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C7E288FA-FC9E-42A4-88B8-7B7C2BAF7298}" type="slidenum">
              <a:rPr lang="it-IT" altLang="it-IT" smtClean="0">
                <a:solidFill>
                  <a:srgbClr val="000000"/>
                </a:solidFill>
              </a:rPr>
              <a:pPr>
                <a:defRPr/>
              </a:pPr>
              <a:t>4</a:t>
            </a:fld>
            <a:endParaRPr lang="it-IT" altLang="it-IT" dirty="0">
              <a:solidFill>
                <a:srgbClr val="000000"/>
              </a:solidFill>
            </a:endParaRPr>
          </a:p>
        </p:txBody>
      </p:sp>
    </p:spTree>
    <p:extLst>
      <p:ext uri="{BB962C8B-B14F-4D97-AF65-F5344CB8AC3E}">
        <p14:creationId xmlns:p14="http://schemas.microsoft.com/office/powerpoint/2010/main" val="9145519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92188" y="768350"/>
            <a:ext cx="5114925" cy="3836988"/>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C7E288FA-FC9E-42A4-88B8-7B7C2BAF7298}" type="slidenum">
              <a:rPr lang="it-IT" altLang="it-IT" smtClean="0">
                <a:solidFill>
                  <a:srgbClr val="000000"/>
                </a:solidFill>
              </a:rPr>
              <a:pPr>
                <a:defRPr/>
              </a:pPr>
              <a:t>5</a:t>
            </a:fld>
            <a:endParaRPr lang="it-IT" altLang="it-IT" dirty="0">
              <a:solidFill>
                <a:srgbClr val="000000"/>
              </a:solidFill>
            </a:endParaRPr>
          </a:p>
        </p:txBody>
      </p:sp>
    </p:spTree>
    <p:extLst>
      <p:ext uri="{BB962C8B-B14F-4D97-AF65-F5344CB8AC3E}">
        <p14:creationId xmlns:p14="http://schemas.microsoft.com/office/powerpoint/2010/main" val="3740027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92188" y="768350"/>
            <a:ext cx="5114925" cy="3836988"/>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C7E288FA-FC9E-42A4-88B8-7B7C2BAF7298}" type="slidenum">
              <a:rPr lang="it-IT" altLang="it-IT" smtClean="0"/>
              <a:pPr>
                <a:defRPr/>
              </a:pPr>
              <a:t>6</a:t>
            </a:fld>
            <a:endParaRPr lang="it-IT" altLang="it-IT" dirty="0"/>
          </a:p>
        </p:txBody>
      </p:sp>
    </p:spTree>
    <p:extLst>
      <p:ext uri="{BB962C8B-B14F-4D97-AF65-F5344CB8AC3E}">
        <p14:creationId xmlns:p14="http://schemas.microsoft.com/office/powerpoint/2010/main" val="10551842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92188" y="768350"/>
            <a:ext cx="5114925" cy="3836988"/>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C7E288FA-FC9E-42A4-88B8-7B7C2BAF7298}" type="slidenum">
              <a:rPr lang="it-IT" altLang="it-IT" smtClean="0"/>
              <a:pPr>
                <a:defRPr/>
              </a:pPr>
              <a:t>7</a:t>
            </a:fld>
            <a:endParaRPr lang="it-IT" altLang="it-IT" dirty="0"/>
          </a:p>
        </p:txBody>
      </p:sp>
    </p:spTree>
    <p:extLst>
      <p:ext uri="{BB962C8B-B14F-4D97-AF65-F5344CB8AC3E}">
        <p14:creationId xmlns:p14="http://schemas.microsoft.com/office/powerpoint/2010/main" val="17751048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92188" y="768350"/>
            <a:ext cx="5114925" cy="3836988"/>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C7E288FA-FC9E-42A4-88B8-7B7C2BAF7298}" type="slidenum">
              <a:rPr lang="it-IT" altLang="it-IT" smtClean="0"/>
              <a:pPr>
                <a:defRPr/>
              </a:pPr>
              <a:t>8</a:t>
            </a:fld>
            <a:endParaRPr lang="it-IT" altLang="it-IT" dirty="0"/>
          </a:p>
        </p:txBody>
      </p:sp>
    </p:spTree>
    <p:extLst>
      <p:ext uri="{BB962C8B-B14F-4D97-AF65-F5344CB8AC3E}">
        <p14:creationId xmlns:p14="http://schemas.microsoft.com/office/powerpoint/2010/main" val="3991465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92188" y="768350"/>
            <a:ext cx="5114925" cy="3836988"/>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C7E288FA-FC9E-42A4-88B8-7B7C2BAF7298}" type="slidenum">
              <a:rPr lang="it-IT" altLang="it-IT" smtClean="0"/>
              <a:pPr>
                <a:defRPr/>
              </a:pPr>
              <a:t>9</a:t>
            </a:fld>
            <a:endParaRPr lang="it-IT" altLang="it-IT" dirty="0"/>
          </a:p>
        </p:txBody>
      </p:sp>
    </p:spTree>
    <p:extLst>
      <p:ext uri="{BB962C8B-B14F-4D97-AF65-F5344CB8AC3E}">
        <p14:creationId xmlns:p14="http://schemas.microsoft.com/office/powerpoint/2010/main" val="14661315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solidFill>
          <a:schemeClr val="tx1"/>
        </a:solidFill>
        <a:effectLst/>
      </p:bgPr>
    </p:bg>
    <p:spTree>
      <p:nvGrpSpPr>
        <p:cNvPr id="1" name=""/>
        <p:cNvGrpSpPr/>
        <p:nvPr/>
      </p:nvGrpSpPr>
      <p:grpSpPr>
        <a:xfrm>
          <a:off x="0" y="0"/>
          <a:ext cx="0" cy="0"/>
          <a:chOff x="0" y="0"/>
          <a:chExt cx="0" cy="0"/>
        </a:xfrm>
      </p:grpSpPr>
      <p:pic>
        <p:nvPicPr>
          <p:cNvPr id="3"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2068" name="Rectangle 4"/>
          <p:cNvSpPr>
            <a:spLocks noGrp="1" noChangeArrowheads="1"/>
          </p:cNvSpPr>
          <p:nvPr>
            <p:ph type="subTitle" idx="1"/>
          </p:nvPr>
        </p:nvSpPr>
        <p:spPr>
          <a:xfrm>
            <a:off x="3429000" y="2286000"/>
            <a:ext cx="4572000" cy="3429000"/>
          </a:xfrm>
        </p:spPr>
        <p:txBody>
          <a:bodyPr/>
          <a:lstStyle>
            <a:lvl1pPr marL="0" indent="0">
              <a:buFontTx/>
              <a:buNone/>
              <a:defRPr sz="4800">
                <a:solidFill>
                  <a:schemeClr val="bg1"/>
                </a:solidFill>
              </a:defRPr>
            </a:lvl1pPr>
          </a:lstStyle>
          <a:p>
            <a:pPr lvl="0"/>
            <a:r>
              <a:rPr lang="it-IT" altLang="it-IT" noProof="0" smtClean="0"/>
              <a:t>Fare clic per modificare lo stile del sottotitolo dello schema</a:t>
            </a:r>
          </a:p>
        </p:txBody>
      </p:sp>
    </p:spTree>
    <p:extLst>
      <p:ext uri="{BB962C8B-B14F-4D97-AF65-F5344CB8AC3E}">
        <p14:creationId xmlns:p14="http://schemas.microsoft.com/office/powerpoint/2010/main" val="3675321543"/>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dirty="0"/>
          </a:p>
        </p:txBody>
      </p:sp>
    </p:spTree>
    <p:extLst>
      <p:ext uri="{BB962C8B-B14F-4D97-AF65-F5344CB8AC3E}">
        <p14:creationId xmlns:p14="http://schemas.microsoft.com/office/powerpoint/2010/main" val="2366278906"/>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440362"/>
          </a:xfrm>
          <a:prstGeom prst="rect">
            <a:avLst/>
          </a:prstGeo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440362"/>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dirty="0"/>
          </a:p>
        </p:txBody>
      </p:sp>
    </p:spTree>
    <p:extLst>
      <p:ext uri="{BB962C8B-B14F-4D97-AF65-F5344CB8AC3E}">
        <p14:creationId xmlns:p14="http://schemas.microsoft.com/office/powerpoint/2010/main" val="1719094782"/>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Diapositiva titolo">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286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reeform 8"/>
          <p:cNvSpPr>
            <a:spLocks noChangeArrowheads="1"/>
          </p:cNvSpPr>
          <p:nvPr/>
        </p:nvSpPr>
        <p:spPr bwMode="auto">
          <a:xfrm>
            <a:off x="609600" y="858838"/>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rgbClr val="333399"/>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6" name="Line 9"/>
          <p:cNvSpPr>
            <a:spLocks noChangeShapeType="1"/>
          </p:cNvSpPr>
          <p:nvPr/>
        </p:nvSpPr>
        <p:spPr bwMode="auto">
          <a:xfrm>
            <a:off x="1981200" y="3962400"/>
            <a:ext cx="6511925" cy="0"/>
          </a:xfrm>
          <a:prstGeom prst="line">
            <a:avLst/>
          </a:prstGeom>
          <a:noFill/>
          <a:ln w="19050">
            <a:solidFill>
              <a:srgbClr val="000099"/>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5123" name="Rectangle 3"/>
          <p:cNvSpPr>
            <a:spLocks noGrp="1" noChangeArrowheads="1"/>
          </p:cNvSpPr>
          <p:nvPr>
            <p:ph type="ctrTitle"/>
          </p:nvPr>
        </p:nvSpPr>
        <p:spPr>
          <a:xfrm>
            <a:off x="914400" y="1524000"/>
            <a:ext cx="7623175" cy="1752600"/>
          </a:xfrm>
          <a:prstGeom prst="rect">
            <a:avLst/>
          </a:prstGeom>
          <a:noFill/>
        </p:spPr>
        <p:txBody>
          <a:bodyPr/>
          <a:lstStyle>
            <a:lvl1pPr>
              <a:defRPr sz="4000"/>
            </a:lvl1pPr>
          </a:lstStyle>
          <a:p>
            <a:r>
              <a:rPr lang="it-IT" altLang="en-US"/>
              <a:t>Fare clic per modificare lo stile del titolo</a:t>
            </a:r>
          </a:p>
        </p:txBody>
      </p:sp>
      <p:sp>
        <p:nvSpPr>
          <p:cNvPr id="5124" name="Rectangle 4"/>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400"/>
            </a:lvl1pPr>
          </a:lstStyle>
          <a:p>
            <a:r>
              <a:rPr lang="it-IT" altLang="en-US"/>
              <a:t>Fare clic per modificare lo stile del sottotitolo dello schema</a:t>
            </a:r>
          </a:p>
        </p:txBody>
      </p:sp>
      <p:sp>
        <p:nvSpPr>
          <p:cNvPr id="7" name="Rectangle 5"/>
          <p:cNvSpPr>
            <a:spLocks noGrp="1" noChangeArrowheads="1"/>
          </p:cNvSpPr>
          <p:nvPr>
            <p:ph type="dt" sz="half" idx="10"/>
          </p:nvPr>
        </p:nvSpPr>
        <p:spPr>
          <a:xfrm>
            <a:off x="457200" y="6243638"/>
            <a:ext cx="2133600" cy="457200"/>
          </a:xfrm>
        </p:spPr>
        <p:txBody>
          <a:bodyPr/>
          <a:lstStyle>
            <a:lvl1pPr>
              <a:defRPr/>
            </a:lvl1pPr>
          </a:lstStyle>
          <a:p>
            <a:pPr>
              <a:defRPr/>
            </a:pPr>
            <a:endParaRPr lang="it-IT" altLang="en-US"/>
          </a:p>
        </p:txBody>
      </p:sp>
      <p:sp>
        <p:nvSpPr>
          <p:cNvPr id="8" name="Rectangle 6"/>
          <p:cNvSpPr>
            <a:spLocks noGrp="1" noChangeArrowheads="1"/>
          </p:cNvSpPr>
          <p:nvPr>
            <p:ph type="ftr" sz="quarter" idx="11"/>
          </p:nvPr>
        </p:nvSpPr>
        <p:spPr>
          <a:xfrm>
            <a:off x="3124200" y="6243638"/>
            <a:ext cx="2895600" cy="457200"/>
          </a:xfrm>
          <a:prstGeom prst="rect">
            <a:avLst/>
          </a:prstGeom>
        </p:spPr>
        <p:txBody>
          <a:bodyPr/>
          <a:lstStyle>
            <a:lvl1pPr>
              <a:defRPr/>
            </a:lvl1pPr>
          </a:lstStyle>
          <a:p>
            <a:pPr>
              <a:defRPr/>
            </a:pPr>
            <a:endParaRPr lang="it-IT" altLang="en-US"/>
          </a:p>
        </p:txBody>
      </p:sp>
      <p:sp>
        <p:nvSpPr>
          <p:cNvPr id="9" name="Rectangle 7"/>
          <p:cNvSpPr>
            <a:spLocks noGrp="1" noChangeArrowheads="1"/>
          </p:cNvSpPr>
          <p:nvPr>
            <p:ph type="sldNum" sz="quarter" idx="12"/>
          </p:nvPr>
        </p:nvSpPr>
        <p:spPr>
          <a:xfrm>
            <a:off x="6553200" y="6243638"/>
            <a:ext cx="2133600" cy="457200"/>
          </a:xfrm>
          <a:prstGeom prst="rect">
            <a:avLst/>
          </a:prstGeom>
        </p:spPr>
        <p:txBody>
          <a:bodyPr/>
          <a:lstStyle>
            <a:lvl1pPr>
              <a:defRPr/>
            </a:lvl1pPr>
          </a:lstStyle>
          <a:p>
            <a:pPr>
              <a:defRPr/>
            </a:pPr>
            <a:fld id="{269164C1-73CC-4575-898B-5CE62F4CA6CF}" type="slidenum">
              <a:rPr lang="it-IT" altLang="en-US"/>
              <a:pPr>
                <a:defRPr/>
              </a:pPr>
              <a:t>‹N›</a:t>
            </a:fld>
            <a:endParaRPr lang="it-IT" altLang="en-US" dirty="0"/>
          </a:p>
        </p:txBody>
      </p:sp>
    </p:spTree>
    <p:extLst>
      <p:ext uri="{BB962C8B-B14F-4D97-AF65-F5344CB8AC3E}">
        <p14:creationId xmlns:p14="http://schemas.microsoft.com/office/powerpoint/2010/main" val="3629199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dirty="0"/>
          </a:p>
        </p:txBody>
      </p:sp>
    </p:spTree>
    <p:extLst>
      <p:ext uri="{BB962C8B-B14F-4D97-AF65-F5344CB8AC3E}">
        <p14:creationId xmlns:p14="http://schemas.microsoft.com/office/powerpoint/2010/main" val="329585594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dirty="0"/>
          </a:p>
        </p:txBody>
      </p:sp>
    </p:spTree>
    <p:extLst>
      <p:ext uri="{BB962C8B-B14F-4D97-AF65-F5344CB8AC3E}">
        <p14:creationId xmlns:p14="http://schemas.microsoft.com/office/powerpoint/2010/main" val="1504757209"/>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1143000" y="1143000"/>
            <a:ext cx="36957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991100" y="1143000"/>
            <a:ext cx="36957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dirty="0"/>
          </a:p>
        </p:txBody>
      </p:sp>
    </p:spTree>
    <p:extLst>
      <p:ext uri="{BB962C8B-B14F-4D97-AF65-F5344CB8AC3E}">
        <p14:creationId xmlns:p14="http://schemas.microsoft.com/office/powerpoint/2010/main" val="30902577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ltLang="it-IT" dirty="0"/>
          </a:p>
        </p:txBody>
      </p:sp>
    </p:spTree>
    <p:extLst>
      <p:ext uri="{BB962C8B-B14F-4D97-AF65-F5344CB8AC3E}">
        <p14:creationId xmlns:p14="http://schemas.microsoft.com/office/powerpoint/2010/main" val="259226833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ltLang="it-IT" dirty="0"/>
          </a:p>
        </p:txBody>
      </p:sp>
    </p:spTree>
    <p:extLst>
      <p:ext uri="{BB962C8B-B14F-4D97-AF65-F5344CB8AC3E}">
        <p14:creationId xmlns:p14="http://schemas.microsoft.com/office/powerpoint/2010/main" val="3174627380"/>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ltLang="it-IT" dirty="0"/>
          </a:p>
        </p:txBody>
      </p:sp>
    </p:spTree>
    <p:extLst>
      <p:ext uri="{BB962C8B-B14F-4D97-AF65-F5344CB8AC3E}">
        <p14:creationId xmlns:p14="http://schemas.microsoft.com/office/powerpoint/2010/main" val="1060437104"/>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dirty="0"/>
          </a:p>
        </p:txBody>
      </p:sp>
    </p:spTree>
    <p:extLst>
      <p:ext uri="{BB962C8B-B14F-4D97-AF65-F5344CB8AC3E}">
        <p14:creationId xmlns:p14="http://schemas.microsoft.com/office/powerpoint/2010/main" val="4160520255"/>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dirty="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dirty="0"/>
          </a:p>
        </p:txBody>
      </p:sp>
    </p:spTree>
    <p:extLst>
      <p:ext uri="{BB962C8B-B14F-4D97-AF65-F5344CB8AC3E}">
        <p14:creationId xmlns:p14="http://schemas.microsoft.com/office/powerpoint/2010/main" val="26027049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2286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4"/>
          <p:cNvSpPr>
            <a:spLocks noGrp="1" noChangeArrowheads="1"/>
          </p:cNvSpPr>
          <p:nvPr>
            <p:ph type="dt" sz="half" idx="2"/>
          </p:nvPr>
        </p:nvSpPr>
        <p:spPr bwMode="auto">
          <a:xfrm>
            <a:off x="6858000" y="6324600"/>
            <a:ext cx="2133600" cy="188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000"/>
            </a:lvl1pPr>
          </a:lstStyle>
          <a:p>
            <a:pPr>
              <a:defRPr/>
            </a:pPr>
            <a:endParaRPr lang="it-IT" altLang="it-IT" dirty="0"/>
          </a:p>
        </p:txBody>
      </p:sp>
      <p:sp>
        <p:nvSpPr>
          <p:cNvPr id="2" name="Rectangle 4"/>
          <p:cNvSpPr>
            <a:spLocks noGrp="1" noChangeArrowheads="1"/>
          </p:cNvSpPr>
          <p:nvPr>
            <p:ph type="body" idx="1"/>
          </p:nvPr>
        </p:nvSpPr>
        <p:spPr bwMode="auto">
          <a:xfrm>
            <a:off x="1143000" y="1143000"/>
            <a:ext cx="75438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Tree>
  </p:cSld>
  <p:clrMap bg1="lt1" tx1="dk1" bg2="lt2" tx2="dk2" accent1="accent1" accent2="accent2" accent3="accent3" accent4="accent4" accent5="accent5" accent6="accent6" hlink="hlink" folHlink="folHlink"/>
  <p:sldLayoutIdLst>
    <p:sldLayoutId id="2147483749"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50" r:id="rId12"/>
  </p:sldLayoutIdLst>
  <p:transition>
    <p:fade/>
  </p:transition>
  <p:hf sldNum="0" hdr="0" ftr="0" dt="0"/>
  <p:txStyles>
    <p:title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Verdana" pitchFamily="34" charset="0"/>
        </a:defRPr>
      </a:lvl2pPr>
      <a:lvl3pPr algn="l" rtl="0" eaLnBrk="0" fontAlgn="base" hangingPunct="0">
        <a:spcBef>
          <a:spcPct val="0"/>
        </a:spcBef>
        <a:spcAft>
          <a:spcPct val="0"/>
        </a:spcAft>
        <a:defRPr sz="2000">
          <a:solidFill>
            <a:schemeClr val="tx1"/>
          </a:solidFill>
          <a:latin typeface="Verdana" pitchFamily="34" charset="0"/>
        </a:defRPr>
      </a:lvl3pPr>
      <a:lvl4pPr algn="l" rtl="0" eaLnBrk="0" fontAlgn="base" hangingPunct="0">
        <a:spcBef>
          <a:spcPct val="0"/>
        </a:spcBef>
        <a:spcAft>
          <a:spcPct val="0"/>
        </a:spcAft>
        <a:defRPr sz="2000">
          <a:solidFill>
            <a:schemeClr val="tx1"/>
          </a:solidFill>
          <a:latin typeface="Verdana" pitchFamily="34" charset="0"/>
        </a:defRPr>
      </a:lvl4pPr>
      <a:lvl5pPr algn="l" rtl="0" eaLnBrk="0" fontAlgn="base" hangingPunct="0">
        <a:spcBef>
          <a:spcPct val="0"/>
        </a:spcBef>
        <a:spcAft>
          <a:spcPct val="0"/>
        </a:spcAft>
        <a:defRPr sz="2000">
          <a:solidFill>
            <a:schemeClr val="tx1"/>
          </a:solidFill>
          <a:latin typeface="Verdana" pitchFamily="34" charset="0"/>
        </a:defRPr>
      </a:lvl5pPr>
      <a:lvl6pPr marL="457200" algn="l" rtl="0" fontAlgn="base">
        <a:spcBef>
          <a:spcPct val="0"/>
        </a:spcBef>
        <a:spcAft>
          <a:spcPct val="0"/>
        </a:spcAft>
        <a:defRPr sz="2000">
          <a:solidFill>
            <a:schemeClr val="tx1"/>
          </a:solidFill>
          <a:latin typeface="Verdana" pitchFamily="34" charset="0"/>
        </a:defRPr>
      </a:lvl6pPr>
      <a:lvl7pPr marL="914400" algn="l" rtl="0" fontAlgn="base">
        <a:spcBef>
          <a:spcPct val="0"/>
        </a:spcBef>
        <a:spcAft>
          <a:spcPct val="0"/>
        </a:spcAft>
        <a:defRPr sz="2000">
          <a:solidFill>
            <a:schemeClr val="tx1"/>
          </a:solidFill>
          <a:latin typeface="Verdana" pitchFamily="34" charset="0"/>
        </a:defRPr>
      </a:lvl7pPr>
      <a:lvl8pPr marL="1371600" algn="l" rtl="0" fontAlgn="base">
        <a:spcBef>
          <a:spcPct val="0"/>
        </a:spcBef>
        <a:spcAft>
          <a:spcPct val="0"/>
        </a:spcAft>
        <a:defRPr sz="2000">
          <a:solidFill>
            <a:schemeClr val="tx1"/>
          </a:solidFill>
          <a:latin typeface="Verdana" pitchFamily="34" charset="0"/>
        </a:defRPr>
      </a:lvl8pPr>
      <a:lvl9pPr marL="1828800" algn="l" rtl="0" fontAlgn="base">
        <a:spcBef>
          <a:spcPct val="0"/>
        </a:spcBef>
        <a:spcAft>
          <a:spcPct val="0"/>
        </a:spcAft>
        <a:defRPr sz="2000">
          <a:solidFill>
            <a:schemeClr val="tx1"/>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bwMode="auto">
          <a:xfrm>
            <a:off x="827584" y="1052736"/>
            <a:ext cx="7848600" cy="2736304"/>
          </a:xfrm>
          <a:noFill/>
          <a:ln w="9525">
            <a:noFill/>
            <a:miter lim="800000"/>
            <a:headEnd/>
            <a:tailEnd/>
          </a:ln>
          <a:extLst>
            <a:ext uri="{909E8E84-426E-40DD-AFC4-6F175D3DCCD1}">
              <a14:hiddenFill xmlns:a14="http://schemas.microsoft.com/office/drawing/2010/main">
                <a:solidFill>
                  <a:schemeClr val="bg1"/>
                </a:solidFill>
              </a14:hiddenFill>
            </a:ext>
          </a:extLst>
        </p:spPr>
        <p:txBody>
          <a:bodyPr vert="horz" wrap="square" lIns="91440" tIns="45720" rIns="91440" bIns="45720" numCol="1" anchor="t" anchorCtr="0" compatLnSpc="1">
            <a:prstTxWarp prst="textNoShape">
              <a:avLst/>
            </a:prstTxWarp>
            <a:normAutofit/>
          </a:bodyPr>
          <a:lstStyle/>
          <a:p>
            <a:pPr marL="360000" algn="ctr"/>
            <a:r>
              <a:rPr lang="it-IT" altLang="it-IT" sz="2400" b="1" dirty="0">
                <a:solidFill>
                  <a:srgbClr val="0000FF"/>
                </a:solidFill>
                <a:latin typeface="DecimaWE Rg" pitchFamily="2" charset="0"/>
              </a:rPr>
              <a:t/>
            </a:r>
            <a:br>
              <a:rPr lang="it-IT" altLang="it-IT" sz="2400" b="1" dirty="0">
                <a:solidFill>
                  <a:srgbClr val="0000FF"/>
                </a:solidFill>
                <a:latin typeface="DecimaWE Rg" pitchFamily="2" charset="0"/>
              </a:rPr>
            </a:br>
            <a:r>
              <a:rPr lang="it-IT" altLang="it-IT" sz="2400" b="1" dirty="0" smtClean="0">
                <a:solidFill>
                  <a:srgbClr val="0000FF"/>
                </a:solidFill>
                <a:latin typeface="DecimaWE Rg" pitchFamily="2" charset="0"/>
              </a:rPr>
              <a:t/>
            </a:r>
            <a:br>
              <a:rPr lang="it-IT" altLang="it-IT" sz="2400" b="1" dirty="0" smtClean="0">
                <a:solidFill>
                  <a:srgbClr val="0000FF"/>
                </a:solidFill>
                <a:latin typeface="DecimaWE Rg" pitchFamily="2" charset="0"/>
              </a:rPr>
            </a:br>
            <a:r>
              <a:rPr lang="it-IT" sz="2800" b="1" dirty="0" smtClean="0">
                <a:solidFill>
                  <a:srgbClr val="002060"/>
                </a:solidFill>
              </a:rPr>
              <a:t>LA </a:t>
            </a:r>
            <a:r>
              <a:rPr lang="it-IT" sz="2800" b="1" dirty="0">
                <a:solidFill>
                  <a:srgbClr val="002060"/>
                </a:solidFill>
              </a:rPr>
              <a:t>COSTITUZIONE </a:t>
            </a:r>
            <a:r>
              <a:rPr lang="it-IT" sz="2800" b="1" dirty="0" smtClean="0">
                <a:solidFill>
                  <a:srgbClr val="002060"/>
                </a:solidFill>
              </a:rPr>
              <a:t>E L’AVVIO DELLE </a:t>
            </a:r>
            <a:r>
              <a:rPr lang="it-IT" sz="2800" b="1" dirty="0">
                <a:solidFill>
                  <a:srgbClr val="002060"/>
                </a:solidFill>
              </a:rPr>
              <a:t>UNIONI </a:t>
            </a:r>
            <a:r>
              <a:rPr lang="it-IT" sz="2800" b="1" dirty="0" smtClean="0">
                <a:solidFill>
                  <a:srgbClr val="002060"/>
                </a:solidFill>
              </a:rPr>
              <a:t>TERRITORIALI </a:t>
            </a:r>
            <a:r>
              <a:rPr lang="it-IT" sz="2800" b="1" dirty="0" smtClean="0">
                <a:solidFill>
                  <a:srgbClr val="002060"/>
                </a:solidFill>
              </a:rPr>
              <a:t>INTERCOMUNALI NEL</a:t>
            </a:r>
            <a:br>
              <a:rPr lang="it-IT" sz="2800" b="1" dirty="0" smtClean="0">
                <a:solidFill>
                  <a:srgbClr val="002060"/>
                </a:solidFill>
              </a:rPr>
            </a:br>
            <a:r>
              <a:rPr lang="it-IT" sz="2800" b="1" dirty="0" smtClean="0">
                <a:solidFill>
                  <a:srgbClr val="002060"/>
                </a:solidFill>
              </a:rPr>
              <a:t>FRIULI VENEZIA GIULIA</a:t>
            </a:r>
            <a:endParaRPr lang="it-IT" sz="2800" dirty="0" smtClean="0">
              <a:solidFill>
                <a:srgbClr val="002060"/>
              </a:solidFill>
              <a:latin typeface="DecimaWE Rg" pitchFamily="2" charset="0"/>
            </a:endParaRPr>
          </a:p>
        </p:txBody>
      </p:sp>
      <p:sp>
        <p:nvSpPr>
          <p:cNvPr id="4099" name="Rectangle 3"/>
          <p:cNvSpPr>
            <a:spLocks noGrp="1" noChangeArrowheads="1"/>
          </p:cNvSpPr>
          <p:nvPr>
            <p:ph type="subTitle" idx="1"/>
          </p:nvPr>
        </p:nvSpPr>
        <p:spPr>
          <a:xfrm>
            <a:off x="683568" y="3789040"/>
            <a:ext cx="8136904" cy="2232348"/>
          </a:xfrm>
        </p:spPr>
        <p:txBody>
          <a:bodyPr/>
          <a:lstStyle/>
          <a:p>
            <a:pPr marL="360000">
              <a:lnSpc>
                <a:spcPct val="80000"/>
              </a:lnSpc>
            </a:pPr>
            <a:endParaRPr lang="it-IT" sz="1800" dirty="0">
              <a:latin typeface="DecimaWE Rg" pitchFamily="2" charset="0"/>
            </a:endParaRPr>
          </a:p>
          <a:p>
            <a:pPr marL="360000" algn="ctr">
              <a:lnSpc>
                <a:spcPct val="80000"/>
              </a:lnSpc>
            </a:pPr>
            <a:r>
              <a:rPr lang="it-IT" altLang="it-IT" sz="2200" b="1" dirty="0" smtClean="0">
                <a:solidFill>
                  <a:srgbClr val="002060"/>
                </a:solidFill>
                <a:latin typeface="DecimaWE Rg" pitchFamily="2" charset="0"/>
              </a:rPr>
              <a:t>Paluzza 13 ottobre 2015</a:t>
            </a:r>
          </a:p>
          <a:p>
            <a:pPr marL="360000" algn="ctr">
              <a:lnSpc>
                <a:spcPct val="80000"/>
              </a:lnSpc>
            </a:pPr>
            <a:endParaRPr lang="it-IT" altLang="it-IT" sz="1800" b="1" dirty="0">
              <a:solidFill>
                <a:srgbClr val="002060"/>
              </a:solidFill>
              <a:latin typeface="DecimaWE Rg" pitchFamily="2" charset="0"/>
            </a:endParaRPr>
          </a:p>
          <a:p>
            <a:pPr marL="360000" algn="ctr">
              <a:lnSpc>
                <a:spcPct val="80000"/>
              </a:lnSpc>
            </a:pPr>
            <a:r>
              <a:rPr lang="it-IT" altLang="it-IT" sz="1800" b="1" dirty="0" smtClean="0">
                <a:solidFill>
                  <a:srgbClr val="002060"/>
                </a:solidFill>
                <a:latin typeface="DecimaWE Rg" pitchFamily="2" charset="0"/>
              </a:rPr>
              <a:t/>
            </a:r>
            <a:br>
              <a:rPr lang="it-IT" altLang="it-IT" sz="1800" b="1" dirty="0" smtClean="0">
                <a:solidFill>
                  <a:srgbClr val="002060"/>
                </a:solidFill>
                <a:latin typeface="DecimaWE Rg" pitchFamily="2" charset="0"/>
              </a:rPr>
            </a:br>
            <a:r>
              <a:rPr lang="it-IT" altLang="it-IT" sz="1800" b="1" dirty="0" smtClean="0">
                <a:solidFill>
                  <a:srgbClr val="002060"/>
                </a:solidFill>
                <a:latin typeface="DecimaWE Rg" pitchFamily="2" charset="0"/>
              </a:rPr>
              <a:t>Gianfranco Spagnul</a:t>
            </a:r>
          </a:p>
          <a:p>
            <a:pPr marL="360000" algn="ctr">
              <a:lnSpc>
                <a:spcPct val="80000"/>
              </a:lnSpc>
            </a:pPr>
            <a:endParaRPr lang="it-IT" altLang="it-IT" sz="1800" b="1" dirty="0" smtClean="0">
              <a:solidFill>
                <a:srgbClr val="002060"/>
              </a:solidFill>
              <a:latin typeface="DecimaWE Rg" pitchFamily="2" charset="0"/>
            </a:endParaRPr>
          </a:p>
          <a:p>
            <a:pPr marL="360000" algn="ctr">
              <a:lnSpc>
                <a:spcPct val="80000"/>
              </a:lnSpc>
            </a:pPr>
            <a:r>
              <a:rPr lang="it-IT" altLang="it-IT" sz="1800" b="1" dirty="0" smtClean="0">
                <a:solidFill>
                  <a:srgbClr val="002060"/>
                </a:solidFill>
                <a:latin typeface="DecimaWE Rg" pitchFamily="2" charset="0"/>
              </a:rPr>
              <a:t>Direzione centrale autonomie locali e coordinamento delle riforme</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olo 1"/>
          <p:cNvSpPr>
            <a:spLocks noGrp="1"/>
          </p:cNvSpPr>
          <p:nvPr>
            <p:ph type="title" idx="4294967295"/>
          </p:nvPr>
        </p:nvSpPr>
        <p:spPr bwMode="auto">
          <a:xfrm>
            <a:off x="468312" y="404664"/>
            <a:ext cx="8496175" cy="99868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it-IT" dirty="0" smtClean="0"/>
              <a:t/>
            </a:r>
            <a:br>
              <a:rPr lang="it-IT" dirty="0" smtClean="0"/>
            </a:br>
            <a:r>
              <a:rPr lang="it-IT" sz="2400" b="1" dirty="0">
                <a:solidFill>
                  <a:srgbClr val="002060"/>
                </a:solidFill>
              </a:rPr>
              <a:t>M</a:t>
            </a:r>
            <a:r>
              <a:rPr lang="it-IT" sz="2400" b="1" dirty="0" smtClean="0">
                <a:solidFill>
                  <a:srgbClr val="002060"/>
                </a:solidFill>
              </a:rPr>
              <a:t>A SI TRATTA DI UN PERCORSO DI </a:t>
            </a:r>
            <a:r>
              <a:rPr lang="it-IT" sz="2400" b="1" dirty="0" err="1" smtClean="0">
                <a:solidFill>
                  <a:srgbClr val="002060"/>
                </a:solidFill>
              </a:rPr>
              <a:t>PIU’ANNI</a:t>
            </a:r>
            <a:endParaRPr lang="it-IT" sz="2400" dirty="0" smtClean="0">
              <a:solidFill>
                <a:srgbClr val="002060"/>
              </a:solidFill>
            </a:endParaRPr>
          </a:p>
        </p:txBody>
      </p:sp>
      <p:sp>
        <p:nvSpPr>
          <p:cNvPr id="33795" name="Segnaposto contenuto 2"/>
          <p:cNvSpPr>
            <a:spLocks noGrp="1"/>
          </p:cNvSpPr>
          <p:nvPr>
            <p:ph idx="4294967295"/>
          </p:nvPr>
        </p:nvSpPr>
        <p:spPr>
          <a:xfrm>
            <a:off x="695148" y="1403350"/>
            <a:ext cx="8002587" cy="5022850"/>
          </a:xfrm>
        </p:spPr>
        <p:txBody>
          <a:bodyPr/>
          <a:lstStyle/>
          <a:p>
            <a:pPr marL="609600" indent="-609600" algn="just">
              <a:defRPr/>
            </a:pPr>
            <a:r>
              <a:rPr lang="it-IT" sz="2600" dirty="0" smtClean="0">
                <a:solidFill>
                  <a:srgbClr val="002060"/>
                </a:solidFill>
              </a:rPr>
              <a:t>Non dimentichiamo che l’assunzione delle funzioni associate da parte delle </a:t>
            </a:r>
            <a:r>
              <a:rPr lang="it-IT" sz="2600" dirty="0" err="1" smtClean="0">
                <a:solidFill>
                  <a:srgbClr val="002060"/>
                </a:solidFill>
              </a:rPr>
              <a:t>UTI</a:t>
            </a:r>
            <a:r>
              <a:rPr lang="it-IT" sz="2600" dirty="0" smtClean="0">
                <a:solidFill>
                  <a:srgbClr val="002060"/>
                </a:solidFill>
              </a:rPr>
              <a:t> si realizza in un arco di tempo di 2 anni;</a:t>
            </a:r>
          </a:p>
          <a:p>
            <a:pPr marL="609600" indent="-609600" algn="just">
              <a:defRPr/>
            </a:pPr>
            <a:r>
              <a:rPr lang="it-IT" sz="2600" dirty="0" smtClean="0">
                <a:solidFill>
                  <a:srgbClr val="002060"/>
                </a:solidFill>
              </a:rPr>
              <a:t>Non dimentichiamo che dall’1 luglio 2016 passano ai Comuni anche alcune </a:t>
            </a:r>
            <a:r>
              <a:rPr lang="it-IT" sz="2600" dirty="0">
                <a:solidFill>
                  <a:srgbClr val="002060"/>
                </a:solidFill>
              </a:rPr>
              <a:t>funzioni </a:t>
            </a:r>
            <a:r>
              <a:rPr lang="it-IT" sz="2600" dirty="0" smtClean="0">
                <a:solidFill>
                  <a:srgbClr val="002060"/>
                </a:solidFill>
              </a:rPr>
              <a:t>provinciali per l’esercizio tramite l’</a:t>
            </a:r>
            <a:r>
              <a:rPr lang="it-IT" sz="2600" dirty="0" err="1" smtClean="0">
                <a:solidFill>
                  <a:srgbClr val="002060"/>
                </a:solidFill>
              </a:rPr>
              <a:t>UTI</a:t>
            </a:r>
            <a:r>
              <a:rPr lang="it-IT" sz="2600" dirty="0" smtClean="0">
                <a:solidFill>
                  <a:srgbClr val="002060"/>
                </a:solidFill>
              </a:rPr>
              <a:t>;</a:t>
            </a:r>
          </a:p>
          <a:p>
            <a:pPr marL="609600" indent="-609600" algn="just">
              <a:defRPr/>
            </a:pPr>
            <a:r>
              <a:rPr lang="it-IT" sz="2600" dirty="0" smtClean="0">
                <a:solidFill>
                  <a:srgbClr val="002060"/>
                </a:solidFill>
              </a:rPr>
              <a:t>Non dimentichiamo che quando entrerà in vigore la riforma dello Statuto regionale, che prevede la soppressione delle Province è verosimile che saranno attribuite ai Comuni per l’esercizio tramite </a:t>
            </a:r>
            <a:r>
              <a:rPr lang="it-IT" sz="2600" dirty="0" err="1" smtClean="0">
                <a:solidFill>
                  <a:srgbClr val="002060"/>
                </a:solidFill>
              </a:rPr>
              <a:t>UTI</a:t>
            </a:r>
            <a:r>
              <a:rPr lang="it-IT" sz="2600" dirty="0" smtClean="0">
                <a:solidFill>
                  <a:srgbClr val="002060"/>
                </a:solidFill>
              </a:rPr>
              <a:t> di ulteriori funzioni provinciali;</a:t>
            </a:r>
          </a:p>
          <a:p>
            <a:pPr marL="0" indent="0" algn="just">
              <a:buNone/>
              <a:defRPr/>
            </a:pPr>
            <a:endParaRPr lang="it-IT" sz="2600" dirty="0" smtClean="0"/>
          </a:p>
        </p:txBody>
      </p:sp>
    </p:spTree>
    <p:extLst>
      <p:ext uri="{BB962C8B-B14F-4D97-AF65-F5344CB8AC3E}">
        <p14:creationId xmlns:p14="http://schemas.microsoft.com/office/powerpoint/2010/main" val="1595413018"/>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olo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it-IT" dirty="0" smtClean="0"/>
              <a:t/>
            </a:r>
            <a:br>
              <a:rPr lang="it-IT" dirty="0" smtClean="0"/>
            </a:br>
            <a:r>
              <a:rPr lang="it-IT" sz="2400" b="1" dirty="0" smtClean="0">
                <a:solidFill>
                  <a:srgbClr val="002060"/>
                </a:solidFill>
              </a:rPr>
              <a:t>L’ORGANIZZAZIONE DELL’UNIONE - 1</a:t>
            </a:r>
            <a:r>
              <a:rPr lang="it-IT" sz="2400" b="1" dirty="0" smtClean="0"/>
              <a:t/>
            </a:r>
            <a:br>
              <a:rPr lang="it-IT" sz="2400" b="1" dirty="0" smtClean="0"/>
            </a:br>
            <a:endParaRPr lang="it-IT" sz="2400" b="1" dirty="0" smtClean="0"/>
          </a:p>
        </p:txBody>
      </p:sp>
      <p:sp>
        <p:nvSpPr>
          <p:cNvPr id="34819" name="Segnaposto contenuto 2"/>
          <p:cNvSpPr>
            <a:spLocks noGrp="1"/>
          </p:cNvSpPr>
          <p:nvPr>
            <p:ph idx="1"/>
          </p:nvPr>
        </p:nvSpPr>
        <p:spPr>
          <a:xfrm>
            <a:off x="683067" y="1124744"/>
            <a:ext cx="8002587" cy="5400600"/>
          </a:xfrm>
        </p:spPr>
        <p:txBody>
          <a:bodyPr/>
          <a:lstStyle/>
          <a:p>
            <a:pPr algn="just">
              <a:defRPr/>
            </a:pPr>
            <a:r>
              <a:rPr lang="it-IT" sz="2600" dirty="0" smtClean="0">
                <a:solidFill>
                  <a:srgbClr val="002060"/>
                </a:solidFill>
              </a:rPr>
              <a:t>Lo statuto è lo strumento chiave per adattare la forma di governo al contesto locale dell’Unione, grazie alla cedevolezza delle norme regionali sulla disciplina degli organi, che si applicano solo se lo statuto non dispone diversamente;</a:t>
            </a:r>
          </a:p>
          <a:p>
            <a:pPr algn="just">
              <a:defRPr/>
            </a:pPr>
            <a:r>
              <a:rPr lang="it-IT" sz="2600" dirty="0" smtClean="0">
                <a:solidFill>
                  <a:srgbClr val="002060"/>
                </a:solidFill>
              </a:rPr>
              <a:t>Il regolamento di organizzazione dell’</a:t>
            </a:r>
            <a:r>
              <a:rPr lang="it-IT" sz="2600" dirty="0" err="1" smtClean="0">
                <a:solidFill>
                  <a:srgbClr val="002060"/>
                </a:solidFill>
              </a:rPr>
              <a:t>UTI</a:t>
            </a:r>
            <a:r>
              <a:rPr lang="it-IT" sz="2600" dirty="0" smtClean="0">
                <a:solidFill>
                  <a:srgbClr val="002060"/>
                </a:solidFill>
              </a:rPr>
              <a:t> è invece lo strumento fondamentale per delineare la strutturazione di uffici e servizi;</a:t>
            </a:r>
          </a:p>
          <a:p>
            <a:pPr algn="just">
              <a:defRPr/>
            </a:pPr>
            <a:r>
              <a:rPr lang="it-IT" sz="2600" dirty="0" smtClean="0">
                <a:solidFill>
                  <a:srgbClr val="002060"/>
                </a:solidFill>
              </a:rPr>
              <a:t>In realtà ciò che rende complessa questa operazione è l’evidenza che l’organizzazione dell’</a:t>
            </a:r>
            <a:r>
              <a:rPr lang="it-IT" sz="2600" dirty="0" err="1" smtClean="0">
                <a:solidFill>
                  <a:srgbClr val="002060"/>
                </a:solidFill>
              </a:rPr>
              <a:t>UTI</a:t>
            </a:r>
            <a:r>
              <a:rPr lang="it-IT" sz="2600" dirty="0" smtClean="0">
                <a:solidFill>
                  <a:srgbClr val="002060"/>
                </a:solidFill>
              </a:rPr>
              <a:t> influisce direttamente sull’attuale organizzazione dei Comuni.</a:t>
            </a:r>
          </a:p>
        </p:txBody>
      </p:sp>
    </p:spTree>
    <p:extLst>
      <p:ext uri="{BB962C8B-B14F-4D97-AF65-F5344CB8AC3E}">
        <p14:creationId xmlns:p14="http://schemas.microsoft.com/office/powerpoint/2010/main" val="3534361695"/>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olo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it-IT" dirty="0" smtClean="0"/>
              <a:t/>
            </a:r>
            <a:br>
              <a:rPr lang="it-IT" dirty="0" smtClean="0"/>
            </a:br>
            <a:r>
              <a:rPr lang="it-IT" sz="2400" b="1" dirty="0" smtClean="0">
                <a:solidFill>
                  <a:srgbClr val="002060"/>
                </a:solidFill>
              </a:rPr>
              <a:t>L’ORGANIZZAZIONE DELL’UNIONE - 2</a:t>
            </a:r>
            <a:r>
              <a:rPr lang="it-IT" sz="2400" b="1" dirty="0" smtClean="0"/>
              <a:t/>
            </a:r>
            <a:br>
              <a:rPr lang="it-IT" sz="2400" b="1" dirty="0" smtClean="0"/>
            </a:br>
            <a:endParaRPr lang="it-IT" sz="2400" b="1" dirty="0" smtClean="0"/>
          </a:p>
        </p:txBody>
      </p:sp>
      <p:graphicFrame>
        <p:nvGraphicFramePr>
          <p:cNvPr id="3" name="Segnaposto contenuto 2"/>
          <p:cNvGraphicFramePr>
            <a:graphicFrameLocks noGrp="1"/>
          </p:cNvGraphicFramePr>
          <p:nvPr>
            <p:ph idx="1"/>
            <p:extLst>
              <p:ext uri="{D42A27DB-BD31-4B8C-83A1-F6EECF244321}">
                <p14:modId xmlns:p14="http://schemas.microsoft.com/office/powerpoint/2010/main" val="1573291941"/>
              </p:ext>
            </p:extLst>
          </p:nvPr>
        </p:nvGraphicFramePr>
        <p:xfrm>
          <a:off x="1331640" y="1052734"/>
          <a:ext cx="7560840" cy="5724612"/>
        </p:xfrm>
        <a:graphic>
          <a:graphicData uri="http://schemas.openxmlformats.org/drawingml/2006/table">
            <a:tbl>
              <a:tblPr firstRow="1" firstCol="1" bandRow="1"/>
              <a:tblGrid>
                <a:gridCol w="2495811"/>
                <a:gridCol w="1761749"/>
                <a:gridCol w="3303280"/>
              </a:tblGrid>
              <a:tr h="288034">
                <a:tc>
                  <a:txBody>
                    <a:bodyPr/>
                    <a:lstStyle/>
                    <a:p>
                      <a:pPr algn="ctr">
                        <a:spcBef>
                          <a:spcPts val="600"/>
                        </a:spcBef>
                        <a:spcAft>
                          <a:spcPts val="600"/>
                        </a:spcAft>
                      </a:pPr>
                      <a:r>
                        <a:rPr lang="it-IT" sz="1200" dirty="0" err="1">
                          <a:effectLst/>
                          <a:latin typeface="DecimaWE Rg" panose="02000000000000000000" pitchFamily="2" charset="0"/>
                          <a:ea typeface="Calibri" panose="020F0502020204030204" pitchFamily="34" charset="0"/>
                          <a:cs typeface="Times New Roman" panose="02020603050405020304" pitchFamily="18" charset="0"/>
                        </a:rPr>
                        <a:t>UTI</a:t>
                      </a:r>
                      <a:endParaRPr lang="it-IT" sz="1200" dirty="0">
                        <a:effectLst/>
                        <a:latin typeface="DecimaWE Rg" panose="02000000000000000000" pitchFamily="2" charset="0"/>
                        <a:ea typeface="Calibri" panose="020F0502020204030204" pitchFamily="34" charset="0"/>
                        <a:cs typeface="Times New Roman" panose="02020603050405020304" pitchFamily="18" charset="0"/>
                      </a:endParaRP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it-IT" sz="1200" dirty="0">
                          <a:effectLst/>
                          <a:latin typeface="DecimaWE Rg" panose="02000000000000000000" pitchFamily="2" charset="0"/>
                          <a:ea typeface="Calibri" panose="020F0502020204030204" pitchFamily="34" charset="0"/>
                          <a:cs typeface="Times New Roman" panose="02020603050405020304" pitchFamily="18" charset="0"/>
                        </a:rPr>
                        <a:t>POLIZIA LOCALE</a:t>
                      </a: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it-IT" sz="1200" dirty="0">
                          <a:effectLst/>
                          <a:latin typeface="DecimaWE Rg" panose="02000000000000000000" pitchFamily="2" charset="0"/>
                          <a:ea typeface="Calibri" panose="020F0502020204030204" pitchFamily="34" charset="0"/>
                          <a:cs typeface="Times New Roman" panose="02020603050405020304" pitchFamily="18" charset="0"/>
                        </a:rPr>
                        <a:t>note</a:t>
                      </a: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956">
                <a:tc>
                  <a:txBody>
                    <a:bodyPr/>
                    <a:lstStyle/>
                    <a:p>
                      <a:pPr algn="just">
                        <a:spcAft>
                          <a:spcPts val="0"/>
                        </a:spcAft>
                      </a:pPr>
                      <a:r>
                        <a:rPr lang="it-IT" sz="1200" b="1" dirty="0">
                          <a:effectLst/>
                          <a:latin typeface="DecimaWE Rg" panose="02000000000000000000" pitchFamily="2" charset="0"/>
                          <a:ea typeface="Calibri" panose="020F0502020204030204" pitchFamily="34" charset="0"/>
                          <a:cs typeface="Times New Roman" panose="02020603050405020304" pitchFamily="18" charset="0"/>
                        </a:rPr>
                        <a:t>SILE E MEDUNA</a:t>
                      </a:r>
                      <a:endParaRPr lang="it-IT" sz="1200" dirty="0">
                        <a:effectLst/>
                        <a:latin typeface="DecimaWE Rg" panose="02000000000000000000" pitchFamily="2" charset="0"/>
                        <a:ea typeface="Calibri" panose="020F0502020204030204" pitchFamily="34" charset="0"/>
                        <a:cs typeface="Times New Roman" panose="02020603050405020304" pitchFamily="18" charset="0"/>
                      </a:endParaRP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it-IT" sz="1200">
                          <a:effectLst/>
                          <a:latin typeface="DecimaWE Rg" panose="02000000000000000000" pitchFamily="2" charset="0"/>
                          <a:ea typeface="Calibri" panose="020F0502020204030204" pitchFamily="34" charset="0"/>
                          <a:cs typeface="Times New Roman" panose="02020603050405020304" pitchFamily="18" charset="0"/>
                        </a:rPr>
                        <a:t>2016</a:t>
                      </a: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1200">
                          <a:effectLst/>
                          <a:latin typeface="DecimaWE Rg" panose="02000000000000000000" pitchFamily="2" charset="0"/>
                          <a:ea typeface="Calibri" panose="020F0502020204030204" pitchFamily="34" charset="0"/>
                          <a:cs typeface="Times New Roman" panose="02020603050405020304" pitchFamily="18" charset="0"/>
                        </a:rPr>
                        <a:t> </a:t>
                      </a: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956">
                <a:tc>
                  <a:txBody>
                    <a:bodyPr/>
                    <a:lstStyle/>
                    <a:p>
                      <a:pPr algn="just">
                        <a:spcAft>
                          <a:spcPts val="0"/>
                        </a:spcAft>
                      </a:pPr>
                      <a:r>
                        <a:rPr lang="it-IT" sz="1200" b="1" dirty="0">
                          <a:effectLst/>
                          <a:latin typeface="DecimaWE Rg" panose="02000000000000000000" pitchFamily="2" charset="0"/>
                          <a:ea typeface="Calibri" panose="020F0502020204030204" pitchFamily="34" charset="0"/>
                          <a:cs typeface="Times New Roman" panose="02020603050405020304" pitchFamily="18" charset="0"/>
                        </a:rPr>
                        <a:t>COLLIO – ALTO ISONZO</a:t>
                      </a:r>
                      <a:endParaRPr lang="it-IT" sz="1200" dirty="0">
                        <a:effectLst/>
                        <a:latin typeface="DecimaWE Rg" panose="02000000000000000000" pitchFamily="2" charset="0"/>
                        <a:ea typeface="Calibri" panose="020F0502020204030204" pitchFamily="34" charset="0"/>
                        <a:cs typeface="Times New Roman" panose="02020603050405020304" pitchFamily="18" charset="0"/>
                      </a:endParaRP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it-IT" sz="1200">
                          <a:effectLst/>
                          <a:latin typeface="DecimaWE Rg" panose="02000000000000000000" pitchFamily="2" charset="0"/>
                          <a:ea typeface="Calibri" panose="020F0502020204030204" pitchFamily="34" charset="0"/>
                          <a:cs typeface="Times New Roman" panose="02020603050405020304" pitchFamily="18" charset="0"/>
                        </a:rPr>
                        <a:t>2016</a:t>
                      </a: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1200">
                          <a:effectLst/>
                          <a:latin typeface="DecimaWE Rg" panose="02000000000000000000" pitchFamily="2" charset="0"/>
                          <a:ea typeface="Calibri" panose="020F0502020204030204" pitchFamily="34" charset="0"/>
                          <a:cs typeface="Times New Roman" panose="02020603050405020304" pitchFamily="18" charset="0"/>
                        </a:rPr>
                        <a:t> </a:t>
                      </a: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655">
                <a:tc>
                  <a:txBody>
                    <a:bodyPr/>
                    <a:lstStyle/>
                    <a:p>
                      <a:pPr algn="just">
                        <a:spcAft>
                          <a:spcPts val="0"/>
                        </a:spcAft>
                      </a:pPr>
                      <a:r>
                        <a:rPr lang="it-IT" sz="1200" b="1">
                          <a:effectLst/>
                          <a:latin typeface="DecimaWE Rg" panose="02000000000000000000" pitchFamily="2" charset="0"/>
                          <a:ea typeface="Calibri" panose="020F0502020204030204" pitchFamily="34" charset="0"/>
                          <a:cs typeface="Times New Roman" panose="02020603050405020304" pitchFamily="18" charset="0"/>
                        </a:rPr>
                        <a:t>DEL NONCELLO *</a:t>
                      </a:r>
                      <a:endParaRPr lang="it-IT" sz="1200">
                        <a:effectLst/>
                        <a:latin typeface="DecimaWE Rg" panose="02000000000000000000" pitchFamily="2" charset="0"/>
                        <a:ea typeface="Calibri" panose="020F0502020204030204" pitchFamily="34" charset="0"/>
                        <a:cs typeface="Times New Roman" panose="02020603050405020304" pitchFamily="18" charset="0"/>
                      </a:endParaRP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200">
                          <a:effectLst/>
                          <a:latin typeface="DecimaWE Rg" panose="02000000000000000000" pitchFamily="2" charset="0"/>
                          <a:ea typeface="Calibri" panose="020F0502020204030204" pitchFamily="34" charset="0"/>
                          <a:cs typeface="Times New Roman" panose="02020603050405020304" pitchFamily="18" charset="0"/>
                        </a:rPr>
                        <a:t>2017 o 2018</a:t>
                      </a: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1200">
                          <a:effectLst/>
                          <a:latin typeface="DecimaWE Rg" panose="02000000000000000000" pitchFamily="2" charset="0"/>
                          <a:ea typeface="Calibri" panose="020F0502020204030204" pitchFamily="34" charset="0"/>
                          <a:cs typeface="Times New Roman" panose="02020603050405020304" pitchFamily="18" charset="0"/>
                        </a:rPr>
                        <a:t>La decorrenza sarà stabilita dal Piano dell’Unione (art. 35)</a:t>
                      </a: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956">
                <a:tc>
                  <a:txBody>
                    <a:bodyPr/>
                    <a:lstStyle/>
                    <a:p>
                      <a:pPr algn="just">
                        <a:spcAft>
                          <a:spcPts val="0"/>
                        </a:spcAft>
                      </a:pPr>
                      <a:r>
                        <a:rPr lang="it-IT" sz="1200" b="1">
                          <a:effectLst/>
                          <a:latin typeface="DecimaWE Rg" panose="02000000000000000000" pitchFamily="2" charset="0"/>
                          <a:ea typeface="Calibri" panose="020F0502020204030204" pitchFamily="34" charset="0"/>
                          <a:cs typeface="Times New Roman" panose="02020603050405020304" pitchFamily="18" charset="0"/>
                        </a:rPr>
                        <a:t>DELLA CARNIA</a:t>
                      </a:r>
                      <a:endParaRPr lang="it-IT" sz="1200">
                        <a:effectLst/>
                        <a:latin typeface="DecimaWE Rg" panose="02000000000000000000" pitchFamily="2" charset="0"/>
                        <a:ea typeface="Calibri" panose="020F0502020204030204" pitchFamily="34" charset="0"/>
                        <a:cs typeface="Times New Roman" panose="02020603050405020304" pitchFamily="18" charset="0"/>
                      </a:endParaRP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200">
                          <a:effectLst/>
                          <a:latin typeface="DecimaWE Rg" panose="02000000000000000000" pitchFamily="2" charset="0"/>
                          <a:ea typeface="Calibri" panose="020F0502020204030204" pitchFamily="34" charset="0"/>
                          <a:cs typeface="Times New Roman" panose="02020603050405020304" pitchFamily="18" charset="0"/>
                        </a:rPr>
                        <a:t>2017</a:t>
                      </a: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1200">
                          <a:effectLst/>
                          <a:latin typeface="DecimaWE Rg" panose="02000000000000000000" pitchFamily="2" charset="0"/>
                          <a:ea typeface="Calibri" panose="020F0502020204030204" pitchFamily="34" charset="0"/>
                          <a:cs typeface="Times New Roman" panose="02020603050405020304" pitchFamily="18" charset="0"/>
                        </a:rPr>
                        <a:t> </a:t>
                      </a: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655">
                <a:tc>
                  <a:txBody>
                    <a:bodyPr/>
                    <a:lstStyle/>
                    <a:p>
                      <a:pPr algn="just">
                        <a:spcAft>
                          <a:spcPts val="0"/>
                        </a:spcAft>
                      </a:pPr>
                      <a:r>
                        <a:rPr lang="it-IT" sz="1200" b="1">
                          <a:effectLst/>
                          <a:latin typeface="DecimaWE Rg" panose="02000000000000000000" pitchFamily="2" charset="0"/>
                          <a:ea typeface="Calibri" panose="020F0502020204030204" pitchFamily="34" charset="0"/>
                          <a:cs typeface="Times New Roman" panose="02020603050405020304" pitchFamily="18" charset="0"/>
                        </a:rPr>
                        <a:t>CARSO ISONZO ADRIATICO</a:t>
                      </a:r>
                      <a:endParaRPr lang="it-IT" sz="1200">
                        <a:effectLst/>
                        <a:latin typeface="DecimaWE Rg" panose="02000000000000000000" pitchFamily="2" charset="0"/>
                        <a:ea typeface="Calibri" panose="020F0502020204030204" pitchFamily="34" charset="0"/>
                        <a:cs typeface="Times New Roman" panose="02020603050405020304" pitchFamily="18" charset="0"/>
                      </a:endParaRP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200" dirty="0">
                          <a:effectLst/>
                          <a:latin typeface="DecimaWE Rg" panose="02000000000000000000" pitchFamily="2" charset="0"/>
                          <a:ea typeface="Calibri" panose="020F0502020204030204" pitchFamily="34" charset="0"/>
                          <a:cs typeface="Times New Roman" panose="02020603050405020304" pitchFamily="18" charset="0"/>
                        </a:rPr>
                        <a:t>2017</a:t>
                      </a: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1200" dirty="0">
                          <a:effectLst/>
                          <a:latin typeface="DecimaWE Rg" panose="02000000000000000000" pitchFamily="2" charset="0"/>
                          <a:ea typeface="Calibri" panose="020F0502020204030204" pitchFamily="34" charset="0"/>
                          <a:cs typeface="Times New Roman" panose="02020603050405020304" pitchFamily="18" charset="0"/>
                        </a:rPr>
                        <a:t>No regime differenziato in materia polizia locale (art. 8)</a:t>
                      </a: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902">
                <a:tc>
                  <a:txBody>
                    <a:bodyPr/>
                    <a:lstStyle/>
                    <a:p>
                      <a:pPr algn="just">
                        <a:spcAft>
                          <a:spcPts val="0"/>
                        </a:spcAft>
                      </a:pPr>
                      <a:r>
                        <a:rPr lang="it-IT" sz="1200" b="1">
                          <a:effectLst/>
                          <a:latin typeface="DecimaWE Rg" panose="02000000000000000000" pitchFamily="2" charset="0"/>
                          <a:ea typeface="Calibri" panose="020F0502020204030204" pitchFamily="34" charset="0"/>
                          <a:cs typeface="Times New Roman" panose="02020603050405020304" pitchFamily="18" charset="0"/>
                        </a:rPr>
                        <a:t>RIVIERA BASSA FRIULANA</a:t>
                      </a:r>
                      <a:endParaRPr lang="it-IT" sz="1200">
                        <a:effectLst/>
                        <a:latin typeface="DecimaWE Rg" panose="02000000000000000000" pitchFamily="2" charset="0"/>
                        <a:ea typeface="Calibri" panose="020F0502020204030204" pitchFamily="34" charset="0"/>
                        <a:cs typeface="Times New Roman" panose="02020603050405020304" pitchFamily="18" charset="0"/>
                      </a:endParaRP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200" dirty="0">
                          <a:effectLst/>
                          <a:latin typeface="DecimaWE Rg" panose="02000000000000000000" pitchFamily="2" charset="0"/>
                          <a:ea typeface="Calibri" panose="020F0502020204030204" pitchFamily="34" charset="0"/>
                          <a:cs typeface="Times New Roman" panose="02020603050405020304" pitchFamily="18" charset="0"/>
                        </a:rPr>
                        <a:t>2017</a:t>
                      </a: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1200">
                          <a:effectLst/>
                          <a:latin typeface="DecimaWE Rg" panose="02000000000000000000" pitchFamily="2" charset="0"/>
                          <a:ea typeface="Calibri" panose="020F0502020204030204" pitchFamily="34" charset="0"/>
                          <a:cs typeface="Times New Roman" panose="02020603050405020304" pitchFamily="18" charset="0"/>
                        </a:rPr>
                        <a:t>Lignano Sabbiadoro regime differenziato (art. 9)</a:t>
                      </a: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655">
                <a:tc>
                  <a:txBody>
                    <a:bodyPr/>
                    <a:lstStyle/>
                    <a:p>
                      <a:pPr algn="just">
                        <a:spcAft>
                          <a:spcPts val="0"/>
                        </a:spcAft>
                      </a:pPr>
                      <a:r>
                        <a:rPr lang="it-IT" sz="1200" b="1">
                          <a:effectLst/>
                          <a:latin typeface="DecimaWE Rg" panose="02000000000000000000" pitchFamily="2" charset="0"/>
                          <a:ea typeface="Calibri" panose="020F0502020204030204" pitchFamily="34" charset="0"/>
                          <a:cs typeface="Times New Roman" panose="02020603050405020304" pitchFamily="18" charset="0"/>
                        </a:rPr>
                        <a:t>TAGLIAMENTO *</a:t>
                      </a:r>
                      <a:endParaRPr lang="it-IT" sz="1200">
                        <a:effectLst/>
                        <a:latin typeface="DecimaWE Rg" panose="02000000000000000000" pitchFamily="2" charset="0"/>
                        <a:ea typeface="Calibri" panose="020F0502020204030204" pitchFamily="34" charset="0"/>
                        <a:cs typeface="Times New Roman" panose="02020603050405020304" pitchFamily="18" charset="0"/>
                      </a:endParaRP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200" dirty="0">
                          <a:effectLst/>
                          <a:latin typeface="DecimaWE Rg" panose="02000000000000000000" pitchFamily="2" charset="0"/>
                          <a:ea typeface="Calibri" panose="020F0502020204030204" pitchFamily="34" charset="0"/>
                          <a:cs typeface="Times New Roman" panose="02020603050405020304" pitchFamily="18" charset="0"/>
                        </a:rPr>
                        <a:t>2017 o 2018</a:t>
                      </a: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1200">
                          <a:effectLst/>
                          <a:latin typeface="DecimaWE Rg" panose="02000000000000000000" pitchFamily="2" charset="0"/>
                          <a:ea typeface="Calibri" panose="020F0502020204030204" pitchFamily="34" charset="0"/>
                          <a:cs typeface="Times New Roman" panose="02020603050405020304" pitchFamily="18" charset="0"/>
                        </a:rPr>
                        <a:t>La decorrenza sarà stabilita dall’Assemblea dei sindaci (art. 30)</a:t>
                      </a: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655">
                <a:tc>
                  <a:txBody>
                    <a:bodyPr/>
                    <a:lstStyle/>
                    <a:p>
                      <a:pPr algn="just">
                        <a:spcAft>
                          <a:spcPts val="0"/>
                        </a:spcAft>
                      </a:pPr>
                      <a:r>
                        <a:rPr lang="it-IT" sz="1200" b="1" dirty="0">
                          <a:effectLst/>
                          <a:latin typeface="DecimaWE Rg" panose="02000000000000000000" pitchFamily="2" charset="0"/>
                          <a:ea typeface="Calibri" panose="020F0502020204030204" pitchFamily="34" charset="0"/>
                          <a:cs typeface="Times New Roman" panose="02020603050405020304" pitchFamily="18" charset="0"/>
                        </a:rPr>
                        <a:t>AGRO AQUILEIESE</a:t>
                      </a:r>
                      <a:endParaRPr lang="it-IT" sz="1200" dirty="0">
                        <a:effectLst/>
                        <a:latin typeface="DecimaWE Rg" panose="02000000000000000000" pitchFamily="2" charset="0"/>
                        <a:ea typeface="Calibri" panose="020F0502020204030204" pitchFamily="34" charset="0"/>
                        <a:cs typeface="Times New Roman" panose="02020603050405020304" pitchFamily="18" charset="0"/>
                      </a:endParaRP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it-IT" sz="1200" dirty="0">
                          <a:effectLst/>
                          <a:latin typeface="DecimaWE Rg" panose="02000000000000000000" pitchFamily="2" charset="0"/>
                          <a:ea typeface="Calibri" panose="020F0502020204030204" pitchFamily="34" charset="0"/>
                          <a:cs typeface="Times New Roman" panose="02020603050405020304" pitchFamily="18" charset="0"/>
                        </a:rPr>
                        <a:t>2016</a:t>
                      </a: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1200" dirty="0">
                          <a:effectLst/>
                          <a:latin typeface="DecimaWE Rg" panose="02000000000000000000" pitchFamily="2" charset="0"/>
                          <a:ea typeface="Calibri" panose="020F0502020204030204" pitchFamily="34" charset="0"/>
                          <a:cs typeface="Times New Roman" panose="02020603050405020304" pitchFamily="18" charset="0"/>
                        </a:rPr>
                        <a:t>Fatta salva diversa decisione dell’Assemblea dei sindaci (art. 33)</a:t>
                      </a: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7531">
                <a:tc>
                  <a:txBody>
                    <a:bodyPr/>
                    <a:lstStyle/>
                    <a:p>
                      <a:pPr algn="just">
                        <a:spcAft>
                          <a:spcPts val="0"/>
                        </a:spcAft>
                      </a:pPr>
                      <a:r>
                        <a:rPr lang="it-IT" sz="1200" b="1">
                          <a:effectLst/>
                          <a:latin typeface="DecimaWE Rg" panose="02000000000000000000" pitchFamily="2" charset="0"/>
                          <a:ea typeface="Calibri" panose="020F0502020204030204" pitchFamily="34" charset="0"/>
                          <a:cs typeface="Times New Roman" panose="02020603050405020304" pitchFamily="18" charset="0"/>
                        </a:rPr>
                        <a:t>GIULIANA</a:t>
                      </a:r>
                      <a:endParaRPr lang="it-IT" sz="1200">
                        <a:effectLst/>
                        <a:latin typeface="DecimaWE Rg" panose="02000000000000000000" pitchFamily="2" charset="0"/>
                        <a:ea typeface="Calibri" panose="020F0502020204030204" pitchFamily="34" charset="0"/>
                        <a:cs typeface="Times New Roman" panose="02020603050405020304" pitchFamily="18" charset="0"/>
                      </a:endParaRP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it-IT" sz="1200" dirty="0">
                          <a:effectLst/>
                          <a:latin typeface="DecimaWE Rg" panose="02000000000000000000" pitchFamily="2" charset="0"/>
                          <a:ea typeface="Calibri" panose="020F0502020204030204" pitchFamily="34" charset="0"/>
                          <a:cs typeface="Times New Roman" panose="02020603050405020304" pitchFamily="18" charset="0"/>
                        </a:rPr>
                        <a:t>2016</a:t>
                      </a: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1200" dirty="0">
                          <a:effectLst/>
                          <a:latin typeface="DecimaWE Rg" panose="02000000000000000000" pitchFamily="2" charset="0"/>
                          <a:ea typeface="Calibri" panose="020F0502020204030204" pitchFamily="34" charset="0"/>
                          <a:cs typeface="Times New Roman" panose="02020603050405020304" pitchFamily="18" charset="0"/>
                        </a:rPr>
                        <a:t>No regime differenziato in materia polizia locale</a:t>
                      </a: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956">
                <a:tc>
                  <a:txBody>
                    <a:bodyPr/>
                    <a:lstStyle/>
                    <a:p>
                      <a:pPr algn="just">
                        <a:spcAft>
                          <a:spcPts val="0"/>
                        </a:spcAft>
                      </a:pPr>
                      <a:r>
                        <a:rPr lang="it-IT" sz="1200" b="1">
                          <a:effectLst/>
                          <a:latin typeface="DecimaWE Rg" panose="02000000000000000000" pitchFamily="2" charset="0"/>
                          <a:ea typeface="Calibri" panose="020F0502020204030204" pitchFamily="34" charset="0"/>
                          <a:cs typeface="Times New Roman" panose="02020603050405020304" pitchFamily="18" charset="0"/>
                        </a:rPr>
                        <a:t>DEL TORRE</a:t>
                      </a:r>
                      <a:endParaRPr lang="it-IT" sz="1200">
                        <a:effectLst/>
                        <a:latin typeface="DecimaWE Rg" panose="02000000000000000000" pitchFamily="2" charset="0"/>
                        <a:ea typeface="Calibri" panose="020F0502020204030204" pitchFamily="34" charset="0"/>
                        <a:cs typeface="Times New Roman" panose="02020603050405020304" pitchFamily="18" charset="0"/>
                      </a:endParaRP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it-IT" sz="1200" dirty="0">
                          <a:effectLst/>
                          <a:latin typeface="DecimaWE Rg" panose="02000000000000000000" pitchFamily="2" charset="0"/>
                          <a:ea typeface="Calibri" panose="020F0502020204030204" pitchFamily="34" charset="0"/>
                          <a:cs typeface="Times New Roman" panose="02020603050405020304" pitchFamily="18" charset="0"/>
                        </a:rPr>
                        <a:t>2016</a:t>
                      </a: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1200">
                          <a:effectLst/>
                          <a:latin typeface="DecimaWE Rg" panose="02000000000000000000" pitchFamily="2" charset="0"/>
                          <a:ea typeface="Calibri" panose="020F0502020204030204" pitchFamily="34" charset="0"/>
                          <a:cs typeface="Times New Roman" panose="02020603050405020304" pitchFamily="18" charset="0"/>
                        </a:rPr>
                        <a:t> </a:t>
                      </a: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655">
                <a:tc>
                  <a:txBody>
                    <a:bodyPr/>
                    <a:lstStyle/>
                    <a:p>
                      <a:pPr algn="just">
                        <a:spcAft>
                          <a:spcPts val="0"/>
                        </a:spcAft>
                      </a:pPr>
                      <a:r>
                        <a:rPr lang="it-IT" sz="1200" b="1" dirty="0">
                          <a:effectLst/>
                          <a:latin typeface="DecimaWE Rg" panose="02000000000000000000" pitchFamily="2" charset="0"/>
                          <a:ea typeface="Calibri" panose="020F0502020204030204" pitchFamily="34" charset="0"/>
                          <a:cs typeface="Times New Roman" panose="02020603050405020304" pitchFamily="18" charset="0"/>
                        </a:rPr>
                        <a:t>LIVENZA – </a:t>
                      </a:r>
                      <a:r>
                        <a:rPr lang="it-IT" sz="1200" b="1" dirty="0" err="1">
                          <a:effectLst/>
                          <a:latin typeface="DecimaWE Rg" panose="02000000000000000000" pitchFamily="2" charset="0"/>
                          <a:ea typeface="Calibri" panose="020F0502020204030204" pitchFamily="34" charset="0"/>
                          <a:cs typeface="Times New Roman" panose="02020603050405020304" pitchFamily="18" charset="0"/>
                        </a:rPr>
                        <a:t>CANSIGLIO</a:t>
                      </a:r>
                      <a:r>
                        <a:rPr lang="it-IT" sz="1200" b="1" dirty="0">
                          <a:effectLst/>
                          <a:latin typeface="DecimaWE Rg" panose="02000000000000000000" pitchFamily="2" charset="0"/>
                          <a:ea typeface="Calibri" panose="020F0502020204030204" pitchFamily="34" charset="0"/>
                          <a:cs typeface="Times New Roman" panose="02020603050405020304" pitchFamily="18" charset="0"/>
                        </a:rPr>
                        <a:t> – CAVALLO *</a:t>
                      </a:r>
                      <a:endParaRPr lang="it-IT" sz="1200" dirty="0">
                        <a:effectLst/>
                        <a:latin typeface="DecimaWE Rg" panose="02000000000000000000" pitchFamily="2" charset="0"/>
                        <a:ea typeface="Calibri" panose="020F0502020204030204" pitchFamily="34" charset="0"/>
                        <a:cs typeface="Times New Roman" panose="02020603050405020304" pitchFamily="18" charset="0"/>
                      </a:endParaRP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200" dirty="0">
                          <a:effectLst/>
                          <a:latin typeface="DecimaWE Rg" panose="02000000000000000000" pitchFamily="2" charset="0"/>
                          <a:ea typeface="Calibri" panose="020F0502020204030204" pitchFamily="34" charset="0"/>
                          <a:cs typeface="Times New Roman" panose="02020603050405020304" pitchFamily="18" charset="0"/>
                        </a:rPr>
                        <a:t>2016 o 2017 o 2018</a:t>
                      </a: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1200" dirty="0">
                          <a:effectLst/>
                          <a:latin typeface="DecimaWE Rg" panose="02000000000000000000" pitchFamily="2" charset="0"/>
                          <a:ea typeface="Calibri" panose="020F0502020204030204" pitchFamily="34" charset="0"/>
                          <a:cs typeface="Times New Roman" panose="02020603050405020304" pitchFamily="18" charset="0"/>
                        </a:rPr>
                        <a:t>La decorrenza sarà stabilita dall’Assemblea dei sindaci (art. 33)</a:t>
                      </a: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655">
                <a:tc>
                  <a:txBody>
                    <a:bodyPr/>
                    <a:lstStyle/>
                    <a:p>
                      <a:pPr algn="just">
                        <a:spcAft>
                          <a:spcPts val="0"/>
                        </a:spcAft>
                      </a:pPr>
                      <a:r>
                        <a:rPr lang="it-IT" sz="1200" b="1">
                          <a:effectLst/>
                          <a:latin typeface="DecimaWE Rg" panose="02000000000000000000" pitchFamily="2" charset="0"/>
                          <a:ea typeface="Calibri" panose="020F0502020204030204" pitchFamily="34" charset="0"/>
                          <a:cs typeface="Times New Roman" panose="02020603050405020304" pitchFamily="18" charset="0"/>
                        </a:rPr>
                        <a:t>DELLE VALLI E DELLE DOLOMITI FRIULANE</a:t>
                      </a:r>
                      <a:endParaRPr lang="it-IT" sz="1200">
                        <a:effectLst/>
                        <a:latin typeface="DecimaWE Rg" panose="02000000000000000000" pitchFamily="2" charset="0"/>
                        <a:ea typeface="Calibri" panose="020F0502020204030204" pitchFamily="34" charset="0"/>
                        <a:cs typeface="Times New Roman" panose="02020603050405020304" pitchFamily="18" charset="0"/>
                      </a:endParaRP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it-IT" sz="1200">
                          <a:effectLst/>
                          <a:latin typeface="DecimaWE Rg" panose="02000000000000000000" pitchFamily="2" charset="0"/>
                          <a:ea typeface="Calibri" panose="020F0502020204030204" pitchFamily="34" charset="0"/>
                          <a:cs typeface="Times New Roman" panose="02020603050405020304" pitchFamily="18" charset="0"/>
                        </a:rPr>
                        <a:t>2016</a:t>
                      </a: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1200" dirty="0">
                          <a:effectLst/>
                          <a:latin typeface="DecimaWE Rg" panose="02000000000000000000" pitchFamily="2" charset="0"/>
                          <a:ea typeface="Calibri" panose="020F0502020204030204" pitchFamily="34" charset="0"/>
                          <a:cs typeface="Times New Roman" panose="02020603050405020304" pitchFamily="18" charset="0"/>
                        </a:rPr>
                        <a:t> </a:t>
                      </a: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655">
                <a:tc>
                  <a:txBody>
                    <a:bodyPr/>
                    <a:lstStyle/>
                    <a:p>
                      <a:pPr algn="just">
                        <a:spcAft>
                          <a:spcPts val="0"/>
                        </a:spcAft>
                      </a:pPr>
                      <a:r>
                        <a:rPr lang="it-IT" sz="1200" b="1">
                          <a:effectLst/>
                          <a:latin typeface="DecimaWE Rg" panose="02000000000000000000" pitchFamily="2" charset="0"/>
                          <a:ea typeface="Calibri" panose="020F0502020204030204" pitchFamily="34" charset="0"/>
                          <a:cs typeface="Times New Roman" panose="02020603050405020304" pitchFamily="18" charset="0"/>
                        </a:rPr>
                        <a:t>DEL CANAL DEL FERRO – VAL CANALE</a:t>
                      </a:r>
                      <a:endParaRPr lang="it-IT" sz="1200">
                        <a:effectLst/>
                        <a:latin typeface="DecimaWE Rg" panose="02000000000000000000" pitchFamily="2" charset="0"/>
                        <a:ea typeface="Calibri" panose="020F0502020204030204" pitchFamily="34" charset="0"/>
                        <a:cs typeface="Times New Roman" panose="02020603050405020304" pitchFamily="18" charset="0"/>
                      </a:endParaRP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it-IT" sz="1200">
                          <a:effectLst/>
                          <a:latin typeface="DecimaWE Rg" panose="02000000000000000000" pitchFamily="2" charset="0"/>
                          <a:ea typeface="Calibri" panose="020F0502020204030204" pitchFamily="34" charset="0"/>
                          <a:cs typeface="Times New Roman" panose="02020603050405020304" pitchFamily="18" charset="0"/>
                        </a:rPr>
                        <a:t>2016</a:t>
                      </a: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1200">
                          <a:effectLst/>
                          <a:latin typeface="DecimaWE Rg" panose="02000000000000000000" pitchFamily="2" charset="0"/>
                          <a:ea typeface="Calibri" panose="020F0502020204030204" pitchFamily="34" charset="0"/>
                          <a:cs typeface="Times New Roman" panose="02020603050405020304" pitchFamily="18" charset="0"/>
                        </a:rPr>
                        <a:t> </a:t>
                      </a: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956">
                <a:tc>
                  <a:txBody>
                    <a:bodyPr/>
                    <a:lstStyle/>
                    <a:p>
                      <a:pPr algn="just">
                        <a:spcAft>
                          <a:spcPts val="0"/>
                        </a:spcAft>
                      </a:pPr>
                      <a:r>
                        <a:rPr lang="it-IT" sz="1200" b="1">
                          <a:effectLst/>
                          <a:latin typeface="DecimaWE Rg" panose="02000000000000000000" pitchFamily="2" charset="0"/>
                          <a:ea typeface="Calibri" panose="020F0502020204030204" pitchFamily="34" charset="0"/>
                          <a:cs typeface="Times New Roman" panose="02020603050405020304" pitchFamily="18" charset="0"/>
                        </a:rPr>
                        <a:t>DEL GEMONESE</a:t>
                      </a:r>
                      <a:endParaRPr lang="it-IT" sz="1200">
                        <a:effectLst/>
                        <a:latin typeface="DecimaWE Rg" panose="02000000000000000000" pitchFamily="2" charset="0"/>
                        <a:ea typeface="Calibri" panose="020F0502020204030204" pitchFamily="34" charset="0"/>
                        <a:cs typeface="Times New Roman" panose="02020603050405020304" pitchFamily="18" charset="0"/>
                      </a:endParaRP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it-IT" sz="1200">
                          <a:effectLst/>
                          <a:latin typeface="DecimaWE Rg" panose="02000000000000000000" pitchFamily="2" charset="0"/>
                          <a:ea typeface="Calibri" panose="020F0502020204030204" pitchFamily="34" charset="0"/>
                          <a:cs typeface="Times New Roman" panose="02020603050405020304" pitchFamily="18" charset="0"/>
                        </a:rPr>
                        <a:t>2016</a:t>
                      </a: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1200" dirty="0">
                          <a:effectLst/>
                          <a:latin typeface="DecimaWE Rg" panose="02000000000000000000" pitchFamily="2" charset="0"/>
                          <a:ea typeface="Calibri" panose="020F0502020204030204" pitchFamily="34" charset="0"/>
                          <a:cs typeface="Times New Roman" panose="02020603050405020304" pitchFamily="18" charset="0"/>
                        </a:rPr>
                        <a:t> </a:t>
                      </a: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956">
                <a:tc>
                  <a:txBody>
                    <a:bodyPr/>
                    <a:lstStyle/>
                    <a:p>
                      <a:pPr algn="just">
                        <a:spcAft>
                          <a:spcPts val="0"/>
                        </a:spcAft>
                      </a:pPr>
                      <a:r>
                        <a:rPr lang="it-IT" sz="1200" b="1">
                          <a:effectLst/>
                          <a:latin typeface="DecimaWE Rg" panose="02000000000000000000" pitchFamily="2" charset="0"/>
                          <a:ea typeface="Calibri" panose="020F0502020204030204" pitchFamily="34" charset="0"/>
                          <a:cs typeface="Times New Roman" panose="02020603050405020304" pitchFamily="18" charset="0"/>
                        </a:rPr>
                        <a:t>MEDIOFRIULI</a:t>
                      </a:r>
                      <a:endParaRPr lang="it-IT" sz="1200">
                        <a:effectLst/>
                        <a:latin typeface="DecimaWE Rg" panose="02000000000000000000" pitchFamily="2" charset="0"/>
                        <a:ea typeface="Calibri" panose="020F0502020204030204" pitchFamily="34" charset="0"/>
                        <a:cs typeface="Times New Roman" panose="02020603050405020304" pitchFamily="18" charset="0"/>
                      </a:endParaRP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200" dirty="0">
                          <a:effectLst/>
                          <a:latin typeface="DecimaWE Rg" panose="02000000000000000000" pitchFamily="2" charset="0"/>
                          <a:ea typeface="Calibri" panose="020F0502020204030204" pitchFamily="34" charset="0"/>
                          <a:cs typeface="Times New Roman" panose="02020603050405020304" pitchFamily="18" charset="0"/>
                        </a:rPr>
                        <a:t>2017</a:t>
                      </a: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1200" dirty="0">
                          <a:effectLst/>
                          <a:latin typeface="DecimaWE Rg" panose="02000000000000000000" pitchFamily="2" charset="0"/>
                          <a:ea typeface="Calibri" panose="020F0502020204030204" pitchFamily="34" charset="0"/>
                          <a:cs typeface="Times New Roman" panose="02020603050405020304" pitchFamily="18" charset="0"/>
                        </a:rPr>
                        <a:t> </a:t>
                      </a: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956">
                <a:tc>
                  <a:txBody>
                    <a:bodyPr/>
                    <a:lstStyle/>
                    <a:p>
                      <a:pPr algn="just">
                        <a:spcAft>
                          <a:spcPts val="0"/>
                        </a:spcAft>
                      </a:pPr>
                      <a:r>
                        <a:rPr lang="it-IT" sz="1200" b="1">
                          <a:effectLst/>
                          <a:latin typeface="DecimaWE Rg" panose="02000000000000000000" pitchFamily="2" charset="0"/>
                          <a:ea typeface="Calibri" panose="020F0502020204030204" pitchFamily="34" charset="0"/>
                          <a:cs typeface="Times New Roman" panose="02020603050405020304" pitchFamily="18" charset="0"/>
                        </a:rPr>
                        <a:t>DEL NATISONE</a:t>
                      </a:r>
                      <a:endParaRPr lang="it-IT" sz="1200">
                        <a:effectLst/>
                        <a:latin typeface="DecimaWE Rg" panose="02000000000000000000" pitchFamily="2" charset="0"/>
                        <a:ea typeface="Calibri" panose="020F0502020204030204" pitchFamily="34" charset="0"/>
                        <a:cs typeface="Times New Roman" panose="02020603050405020304" pitchFamily="18" charset="0"/>
                      </a:endParaRP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200">
                          <a:effectLst/>
                          <a:latin typeface="DecimaWE Rg" panose="02000000000000000000" pitchFamily="2" charset="0"/>
                          <a:ea typeface="Calibri" panose="020F0502020204030204" pitchFamily="34" charset="0"/>
                          <a:cs typeface="Times New Roman" panose="02020603050405020304" pitchFamily="18" charset="0"/>
                        </a:rPr>
                        <a:t>2017</a:t>
                      </a: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1200">
                          <a:effectLst/>
                          <a:latin typeface="DecimaWE Rg" panose="02000000000000000000" pitchFamily="2" charset="0"/>
                          <a:ea typeface="Calibri" panose="020F0502020204030204" pitchFamily="34" charset="0"/>
                          <a:cs typeface="Times New Roman" panose="02020603050405020304" pitchFamily="18" charset="0"/>
                        </a:rPr>
                        <a:t> </a:t>
                      </a: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956">
                <a:tc>
                  <a:txBody>
                    <a:bodyPr/>
                    <a:lstStyle/>
                    <a:p>
                      <a:pPr algn="just">
                        <a:spcAft>
                          <a:spcPts val="0"/>
                        </a:spcAft>
                      </a:pPr>
                      <a:r>
                        <a:rPr lang="it-IT" sz="1200" b="1">
                          <a:effectLst/>
                          <a:latin typeface="DecimaWE Rg" panose="02000000000000000000" pitchFamily="2" charset="0"/>
                          <a:ea typeface="Calibri" panose="020F0502020204030204" pitchFamily="34" charset="0"/>
                          <a:cs typeface="Times New Roman" panose="02020603050405020304" pitchFamily="18" charset="0"/>
                        </a:rPr>
                        <a:t>DEL FRIULI CENTRALE</a:t>
                      </a:r>
                      <a:endParaRPr lang="it-IT" sz="1200">
                        <a:effectLst/>
                        <a:latin typeface="DecimaWE Rg" panose="02000000000000000000" pitchFamily="2" charset="0"/>
                        <a:ea typeface="Calibri" panose="020F0502020204030204" pitchFamily="34" charset="0"/>
                        <a:cs typeface="Times New Roman" panose="02020603050405020304" pitchFamily="18" charset="0"/>
                      </a:endParaRP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it-IT" sz="1200">
                          <a:effectLst/>
                          <a:latin typeface="DecimaWE Rg" panose="02000000000000000000" pitchFamily="2" charset="0"/>
                          <a:ea typeface="Calibri" panose="020F0502020204030204" pitchFamily="34" charset="0"/>
                          <a:cs typeface="Times New Roman" panose="02020603050405020304" pitchFamily="18" charset="0"/>
                        </a:rPr>
                        <a:t>2016</a:t>
                      </a: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1200" dirty="0">
                          <a:effectLst/>
                          <a:latin typeface="DecimaWE Rg" panose="02000000000000000000" pitchFamily="2" charset="0"/>
                          <a:ea typeface="Calibri" panose="020F0502020204030204" pitchFamily="34" charset="0"/>
                          <a:cs typeface="Times New Roman" panose="02020603050405020304" pitchFamily="18" charset="0"/>
                        </a:rPr>
                        <a:t>No regime differenziato</a:t>
                      </a: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956">
                <a:tc>
                  <a:txBody>
                    <a:bodyPr/>
                    <a:lstStyle/>
                    <a:p>
                      <a:pPr algn="just">
                        <a:spcAft>
                          <a:spcPts val="0"/>
                        </a:spcAft>
                      </a:pPr>
                      <a:r>
                        <a:rPr lang="it-IT" sz="1200" b="1">
                          <a:effectLst/>
                          <a:latin typeface="DecimaWE Rg" panose="02000000000000000000" pitchFamily="2" charset="0"/>
                          <a:ea typeface="Calibri" panose="020F0502020204030204" pitchFamily="34" charset="0"/>
                          <a:cs typeface="Times New Roman" panose="02020603050405020304" pitchFamily="18" charset="0"/>
                        </a:rPr>
                        <a:t>COLLINARE</a:t>
                      </a:r>
                      <a:endParaRPr lang="it-IT" sz="1200">
                        <a:effectLst/>
                        <a:latin typeface="DecimaWE Rg" panose="02000000000000000000" pitchFamily="2" charset="0"/>
                        <a:ea typeface="Calibri" panose="020F0502020204030204" pitchFamily="34" charset="0"/>
                        <a:cs typeface="Times New Roman" panose="02020603050405020304" pitchFamily="18" charset="0"/>
                      </a:endParaRP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200">
                          <a:effectLst/>
                          <a:latin typeface="DecimaWE Rg" panose="02000000000000000000" pitchFamily="2" charset="0"/>
                          <a:ea typeface="Calibri" panose="020F0502020204030204" pitchFamily="34" charset="0"/>
                          <a:cs typeface="Times New Roman" panose="02020603050405020304" pitchFamily="18" charset="0"/>
                        </a:rPr>
                        <a:t>2018</a:t>
                      </a: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1200" dirty="0">
                          <a:effectLst/>
                          <a:latin typeface="DecimaWE Rg" panose="02000000000000000000" pitchFamily="2" charset="0"/>
                          <a:ea typeface="Calibri" panose="020F0502020204030204" pitchFamily="34" charset="0"/>
                          <a:cs typeface="Times New Roman" panose="02020603050405020304" pitchFamily="18" charset="0"/>
                        </a:rPr>
                        <a:t> </a:t>
                      </a: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956">
                <a:tc>
                  <a:txBody>
                    <a:bodyPr/>
                    <a:lstStyle/>
                    <a:p>
                      <a:pPr algn="just">
                        <a:spcAft>
                          <a:spcPts val="0"/>
                        </a:spcAft>
                      </a:pPr>
                      <a:r>
                        <a:rPr lang="it-IT" sz="1200">
                          <a:effectLst/>
                          <a:latin typeface="DecimaWE Rg" panose="02000000000000000000" pitchFamily="2" charset="0"/>
                          <a:ea typeface="Calibri" panose="020F0502020204030204" pitchFamily="34" charset="0"/>
                          <a:cs typeface="Times New Roman" panose="02020603050405020304" pitchFamily="18" charset="0"/>
                        </a:rPr>
                        <a:t>* rinvio a decisione successiva</a:t>
                      </a: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200">
                          <a:effectLst/>
                          <a:latin typeface="DecimaWE Rg" panose="02000000000000000000" pitchFamily="2" charset="0"/>
                          <a:ea typeface="Calibri" panose="020F0502020204030204" pitchFamily="34" charset="0"/>
                          <a:cs typeface="Times New Roman" panose="02020603050405020304" pitchFamily="18" charset="0"/>
                        </a:rPr>
                        <a:t> </a:t>
                      </a: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1200" dirty="0">
                          <a:effectLst/>
                          <a:latin typeface="DecimaWE Rg" panose="02000000000000000000" pitchFamily="2" charset="0"/>
                          <a:ea typeface="Calibri" panose="020F0502020204030204" pitchFamily="34" charset="0"/>
                          <a:cs typeface="Times New Roman" panose="02020603050405020304" pitchFamily="18" charset="0"/>
                        </a:rPr>
                        <a:t> </a:t>
                      </a:r>
                    </a:p>
                  </a:txBody>
                  <a:tcPr marL="59549" marR="59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62974177"/>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olo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it-IT" dirty="0" smtClean="0"/>
              <a:t/>
            </a:r>
            <a:br>
              <a:rPr lang="it-IT" dirty="0" smtClean="0"/>
            </a:br>
            <a:r>
              <a:rPr lang="it-IT" sz="2400" b="1" dirty="0" smtClean="0">
                <a:solidFill>
                  <a:srgbClr val="002060"/>
                </a:solidFill>
              </a:rPr>
              <a:t>L’ORGANIZZAZIONE DELL’UNIONE - 3</a:t>
            </a:r>
            <a:r>
              <a:rPr lang="it-IT" sz="2400" b="1" dirty="0" smtClean="0"/>
              <a:t/>
            </a:r>
            <a:br>
              <a:rPr lang="it-IT" sz="2400" b="1" dirty="0" smtClean="0"/>
            </a:br>
            <a:endParaRPr lang="it-IT" sz="2400" b="1" dirty="0" smtClean="0"/>
          </a:p>
        </p:txBody>
      </p:sp>
      <p:sp>
        <p:nvSpPr>
          <p:cNvPr id="34819" name="Segnaposto contenuto 2"/>
          <p:cNvSpPr>
            <a:spLocks noGrp="1"/>
          </p:cNvSpPr>
          <p:nvPr>
            <p:ph idx="1"/>
          </p:nvPr>
        </p:nvSpPr>
        <p:spPr>
          <a:xfrm>
            <a:off x="755576" y="1052736"/>
            <a:ext cx="8002587" cy="5472608"/>
          </a:xfrm>
        </p:spPr>
        <p:txBody>
          <a:bodyPr/>
          <a:lstStyle/>
          <a:p>
            <a:pPr marL="0" indent="0" algn="just">
              <a:buNone/>
              <a:defRPr/>
            </a:pPr>
            <a:r>
              <a:rPr lang="it-IT" sz="2600" dirty="0" smtClean="0">
                <a:solidFill>
                  <a:srgbClr val="002060"/>
                </a:solidFill>
              </a:rPr>
              <a:t>Alcuni punti da tenere presente quando progettiamo l’organizzazione: </a:t>
            </a:r>
          </a:p>
          <a:p>
            <a:pPr algn="just">
              <a:defRPr/>
            </a:pPr>
            <a:r>
              <a:rPr lang="it-IT" sz="2600" dirty="0" smtClean="0">
                <a:solidFill>
                  <a:srgbClr val="002060"/>
                </a:solidFill>
              </a:rPr>
              <a:t>E’ importante progettare l’organizzazione dell’</a:t>
            </a:r>
            <a:r>
              <a:rPr lang="it-IT" sz="2600" dirty="0" err="1" smtClean="0">
                <a:solidFill>
                  <a:srgbClr val="002060"/>
                </a:solidFill>
              </a:rPr>
              <a:t>UTI</a:t>
            </a:r>
            <a:r>
              <a:rPr lang="it-IT" sz="2600" dirty="0" smtClean="0">
                <a:solidFill>
                  <a:srgbClr val="002060"/>
                </a:solidFill>
              </a:rPr>
              <a:t> riprogettando di pari passo l’organizzazione dei comuni;</a:t>
            </a:r>
          </a:p>
          <a:p>
            <a:pPr algn="just">
              <a:defRPr/>
            </a:pPr>
            <a:r>
              <a:rPr lang="it-IT" sz="2600" dirty="0" smtClean="0">
                <a:solidFill>
                  <a:srgbClr val="002060"/>
                </a:solidFill>
              </a:rPr>
              <a:t>Lo scopo è quello di ottenere una organizzazione complessiva che punti ad essere più efficiente e a valorizzare il personale</a:t>
            </a:r>
          </a:p>
          <a:p>
            <a:pPr algn="just">
              <a:defRPr/>
            </a:pPr>
            <a:r>
              <a:rPr lang="it-IT" sz="2600" dirty="0" smtClean="0">
                <a:solidFill>
                  <a:srgbClr val="002060"/>
                </a:solidFill>
              </a:rPr>
              <a:t>Occorre quindi mettere a confronto l’organizzazione attuale </a:t>
            </a:r>
            <a:r>
              <a:rPr lang="it-IT" sz="2600" dirty="0">
                <a:solidFill>
                  <a:srgbClr val="002060"/>
                </a:solidFill>
              </a:rPr>
              <a:t>e</a:t>
            </a:r>
            <a:r>
              <a:rPr lang="it-IT" sz="2600" dirty="0" smtClean="0">
                <a:solidFill>
                  <a:srgbClr val="002060"/>
                </a:solidFill>
              </a:rPr>
              <a:t> quella futura, sia dei Comuni che delle </a:t>
            </a:r>
            <a:r>
              <a:rPr lang="it-IT" sz="2600" dirty="0" err="1" smtClean="0">
                <a:solidFill>
                  <a:srgbClr val="002060"/>
                </a:solidFill>
              </a:rPr>
              <a:t>UTI</a:t>
            </a:r>
            <a:r>
              <a:rPr lang="it-IT" sz="2600" dirty="0" smtClean="0">
                <a:solidFill>
                  <a:srgbClr val="002060"/>
                </a:solidFill>
              </a:rPr>
              <a:t>;</a:t>
            </a:r>
          </a:p>
        </p:txBody>
      </p:sp>
    </p:spTree>
    <p:extLst>
      <p:ext uri="{BB962C8B-B14F-4D97-AF65-F5344CB8AC3E}">
        <p14:creationId xmlns:p14="http://schemas.microsoft.com/office/powerpoint/2010/main" val="1598382178"/>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olo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it-IT" dirty="0" smtClean="0"/>
              <a:t/>
            </a:r>
            <a:br>
              <a:rPr lang="it-IT" dirty="0" smtClean="0"/>
            </a:br>
            <a:r>
              <a:rPr lang="it-IT" sz="2400" b="1" dirty="0" smtClean="0">
                <a:solidFill>
                  <a:srgbClr val="002060"/>
                </a:solidFill>
              </a:rPr>
              <a:t>L’ORGANIZZAZIONE DELL’UNIONE - 4</a:t>
            </a:r>
            <a:br>
              <a:rPr lang="it-IT" sz="2400" b="1" dirty="0" smtClean="0">
                <a:solidFill>
                  <a:srgbClr val="002060"/>
                </a:solidFill>
              </a:rPr>
            </a:br>
            <a:endParaRPr lang="it-IT" sz="2400" b="1" dirty="0" smtClean="0">
              <a:solidFill>
                <a:srgbClr val="002060"/>
              </a:solidFill>
            </a:endParaRPr>
          </a:p>
        </p:txBody>
      </p:sp>
      <p:sp>
        <p:nvSpPr>
          <p:cNvPr id="34819" name="Segnaposto contenuto 2"/>
          <p:cNvSpPr>
            <a:spLocks noGrp="1"/>
          </p:cNvSpPr>
          <p:nvPr>
            <p:ph idx="1"/>
          </p:nvPr>
        </p:nvSpPr>
        <p:spPr>
          <a:xfrm>
            <a:off x="684213" y="1196752"/>
            <a:ext cx="8002587" cy="5472608"/>
          </a:xfrm>
        </p:spPr>
        <p:txBody>
          <a:bodyPr/>
          <a:lstStyle/>
          <a:p>
            <a:pPr algn="just">
              <a:defRPr/>
            </a:pPr>
            <a:r>
              <a:rPr lang="it-IT" sz="2600" dirty="0" smtClean="0">
                <a:solidFill>
                  <a:srgbClr val="002060"/>
                </a:solidFill>
              </a:rPr>
              <a:t>E’ importante non farsi condizionare dai nomi degli uffici attuali, ma guardare ai contenuti dei compiti assegnati;</a:t>
            </a:r>
          </a:p>
          <a:p>
            <a:pPr algn="just">
              <a:defRPr/>
            </a:pPr>
            <a:r>
              <a:rPr lang="it-IT" sz="2600" dirty="0" smtClean="0">
                <a:solidFill>
                  <a:srgbClr val="002060"/>
                </a:solidFill>
              </a:rPr>
              <a:t>Una conseguenza della unificazione di parte degli uffici comunali nelle </a:t>
            </a:r>
            <a:r>
              <a:rPr lang="it-IT" sz="2600" dirty="0" err="1" smtClean="0">
                <a:solidFill>
                  <a:srgbClr val="002060"/>
                </a:solidFill>
              </a:rPr>
              <a:t>UTI</a:t>
            </a:r>
            <a:r>
              <a:rPr lang="it-IT" sz="2600" dirty="0" smtClean="0">
                <a:solidFill>
                  <a:srgbClr val="002060"/>
                </a:solidFill>
              </a:rPr>
              <a:t> sarà anche un allineamento degli uffici rimasti nei comuni rispetto alle stesse funzioni;</a:t>
            </a:r>
          </a:p>
          <a:p>
            <a:pPr algn="just">
              <a:defRPr/>
            </a:pPr>
            <a:r>
              <a:rPr lang="it-IT" sz="2600" dirty="0" smtClean="0">
                <a:solidFill>
                  <a:srgbClr val="002060"/>
                </a:solidFill>
              </a:rPr>
              <a:t>Non va dimenticato che dalla riorganizzazione ci si attende almeno un contenimento della spesa, per cui alla fine del processo di riorganizzazione  occorre poter confrontare la spesa «consolidata» prima e dopo; </a:t>
            </a:r>
          </a:p>
        </p:txBody>
      </p:sp>
    </p:spTree>
    <p:extLst>
      <p:ext uri="{BB962C8B-B14F-4D97-AF65-F5344CB8AC3E}">
        <p14:creationId xmlns:p14="http://schemas.microsoft.com/office/powerpoint/2010/main" val="262407224"/>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olo 1"/>
          <p:cNvSpPr>
            <a:spLocks noGrp="1"/>
          </p:cNvSpPr>
          <p:nvPr>
            <p:ph type="title"/>
          </p:nvPr>
        </p:nvSpPr>
        <p:spPr bwMode="auto">
          <a:xfrm>
            <a:off x="457200" y="274638"/>
            <a:ext cx="8229600" cy="993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it-IT" dirty="0" smtClean="0"/>
              <a:t/>
            </a:r>
            <a:br>
              <a:rPr lang="it-IT" dirty="0" smtClean="0"/>
            </a:br>
            <a:r>
              <a:rPr lang="it-IT" sz="2400" b="1" dirty="0" smtClean="0">
                <a:solidFill>
                  <a:srgbClr val="002060"/>
                </a:solidFill>
              </a:rPr>
              <a:t>LE FUNZIONI COMUNALI ASSOCIATE	</a:t>
            </a:r>
            <a:br>
              <a:rPr lang="it-IT" sz="2400" b="1" dirty="0" smtClean="0">
                <a:solidFill>
                  <a:srgbClr val="002060"/>
                </a:solidFill>
              </a:rPr>
            </a:br>
            <a:endParaRPr lang="it-IT" sz="2400" b="1" dirty="0" smtClean="0">
              <a:solidFill>
                <a:srgbClr val="002060"/>
              </a:solidFill>
            </a:endParaRPr>
          </a:p>
        </p:txBody>
      </p:sp>
      <p:sp>
        <p:nvSpPr>
          <p:cNvPr id="34819" name="Segnaposto contenuto 2"/>
          <p:cNvSpPr>
            <a:spLocks noGrp="1"/>
          </p:cNvSpPr>
          <p:nvPr>
            <p:ph idx="1"/>
          </p:nvPr>
        </p:nvSpPr>
        <p:spPr>
          <a:xfrm>
            <a:off x="684213" y="1124744"/>
            <a:ext cx="8002587" cy="5399881"/>
          </a:xfrm>
        </p:spPr>
        <p:txBody>
          <a:bodyPr/>
          <a:lstStyle/>
          <a:p>
            <a:pPr algn="just">
              <a:defRPr/>
            </a:pPr>
            <a:r>
              <a:rPr lang="it-IT" sz="2600" dirty="0" err="1" smtClean="0">
                <a:solidFill>
                  <a:srgbClr val="002060"/>
                </a:solidFill>
              </a:rPr>
              <a:t>E’emersa</a:t>
            </a:r>
            <a:r>
              <a:rPr lang="it-IT" sz="2600" dirty="0" smtClean="0">
                <a:solidFill>
                  <a:srgbClr val="002060"/>
                </a:solidFill>
              </a:rPr>
              <a:t> la necessità di concordare un lessico comune (a Regione e Comuni) delle funzioni in modo da costituire un punto di riferimento nella redazione dei regolamenti di organizzazione.</a:t>
            </a:r>
          </a:p>
          <a:p>
            <a:pPr algn="just">
              <a:defRPr/>
            </a:pPr>
            <a:r>
              <a:rPr lang="it-IT" sz="2600" dirty="0" smtClean="0">
                <a:solidFill>
                  <a:srgbClr val="002060"/>
                </a:solidFill>
              </a:rPr>
              <a:t>Anche gli incentivi previsti dall’art. 46 della </a:t>
            </a:r>
            <a:r>
              <a:rPr lang="it-IT" sz="2600" dirty="0" err="1" smtClean="0">
                <a:solidFill>
                  <a:srgbClr val="002060"/>
                </a:solidFill>
              </a:rPr>
              <a:t>LR</a:t>
            </a:r>
            <a:r>
              <a:rPr lang="it-IT" sz="2600" dirty="0" smtClean="0">
                <a:solidFill>
                  <a:srgbClr val="002060"/>
                </a:solidFill>
              </a:rPr>
              <a:t> 18/2015, presuppongono una condivisione dei contenuti dell’elenco delle funzioni associate.</a:t>
            </a:r>
          </a:p>
          <a:p>
            <a:pPr algn="just">
              <a:defRPr/>
            </a:pPr>
            <a:r>
              <a:rPr lang="it-IT" sz="2600" dirty="0" smtClean="0">
                <a:solidFill>
                  <a:srgbClr val="002060"/>
                </a:solidFill>
              </a:rPr>
              <a:t>Il tavolo tecnico dei segretari dei Comuni capofila è stato interessato a questo tema, allo scopo di giungere ad una proposta da sottoporre all’Osservatorio per la riforma.</a:t>
            </a:r>
          </a:p>
          <a:p>
            <a:pPr marL="0" indent="0">
              <a:buNone/>
              <a:defRPr/>
            </a:pPr>
            <a:endParaRPr lang="it-IT" sz="2600" dirty="0" smtClean="0">
              <a:solidFill>
                <a:srgbClr val="002060"/>
              </a:solidFill>
            </a:endParaRP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olo 1"/>
          <p:cNvSpPr>
            <a:spLocks noGrp="1"/>
          </p:cNvSpPr>
          <p:nvPr>
            <p:ph type="title"/>
          </p:nvPr>
        </p:nvSpPr>
        <p:spPr bwMode="auto">
          <a:xfrm>
            <a:off x="457200" y="274638"/>
            <a:ext cx="8229600" cy="993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it-IT" dirty="0" smtClean="0"/>
              <a:t/>
            </a:r>
            <a:br>
              <a:rPr lang="it-IT" dirty="0" smtClean="0"/>
            </a:br>
            <a:endParaRPr lang="it-IT" sz="2400" b="1" dirty="0" smtClean="0">
              <a:solidFill>
                <a:srgbClr val="002060"/>
              </a:solidFill>
            </a:endParaRPr>
          </a:p>
        </p:txBody>
      </p:sp>
      <p:sp>
        <p:nvSpPr>
          <p:cNvPr id="34819" name="Segnaposto contenuto 2"/>
          <p:cNvSpPr>
            <a:spLocks noGrp="1"/>
          </p:cNvSpPr>
          <p:nvPr>
            <p:ph idx="1"/>
          </p:nvPr>
        </p:nvSpPr>
        <p:spPr>
          <a:xfrm>
            <a:off x="684213" y="1124744"/>
            <a:ext cx="8002587" cy="5399881"/>
          </a:xfrm>
        </p:spPr>
        <p:txBody>
          <a:bodyPr/>
          <a:lstStyle/>
          <a:p>
            <a:pPr marL="0" indent="0" algn="ctr">
              <a:buNone/>
              <a:defRPr/>
            </a:pPr>
            <a:endParaRPr lang="it-IT" sz="2600" b="1" dirty="0" smtClean="0">
              <a:solidFill>
                <a:srgbClr val="002060"/>
              </a:solidFill>
            </a:endParaRPr>
          </a:p>
          <a:p>
            <a:pPr marL="0" indent="0" algn="ctr">
              <a:buNone/>
              <a:defRPr/>
            </a:pPr>
            <a:endParaRPr lang="it-IT" sz="2600" b="1" dirty="0">
              <a:solidFill>
                <a:srgbClr val="002060"/>
              </a:solidFill>
            </a:endParaRPr>
          </a:p>
          <a:p>
            <a:pPr marL="0" indent="0" algn="ctr">
              <a:buNone/>
              <a:defRPr/>
            </a:pPr>
            <a:endParaRPr lang="it-IT" sz="2600" b="1" dirty="0" smtClean="0">
              <a:solidFill>
                <a:srgbClr val="002060"/>
              </a:solidFill>
            </a:endParaRPr>
          </a:p>
          <a:p>
            <a:pPr marL="0" indent="0" algn="ctr">
              <a:buNone/>
              <a:defRPr/>
            </a:pPr>
            <a:endParaRPr lang="it-IT" sz="2600" b="1" dirty="0">
              <a:solidFill>
                <a:srgbClr val="002060"/>
              </a:solidFill>
            </a:endParaRPr>
          </a:p>
          <a:p>
            <a:pPr marL="0" indent="0" algn="ctr">
              <a:buNone/>
              <a:defRPr/>
            </a:pPr>
            <a:endParaRPr lang="it-IT" sz="2600" b="1" dirty="0" smtClean="0">
              <a:solidFill>
                <a:srgbClr val="002060"/>
              </a:solidFill>
            </a:endParaRPr>
          </a:p>
          <a:p>
            <a:pPr marL="0" indent="0" algn="ctr">
              <a:buNone/>
              <a:defRPr/>
            </a:pPr>
            <a:r>
              <a:rPr lang="it-IT" sz="2600" b="1" dirty="0" smtClean="0">
                <a:solidFill>
                  <a:srgbClr val="002060"/>
                </a:solidFill>
              </a:rPr>
              <a:t>GRAZIE PER LA VOSTRA ATTENZIONE</a:t>
            </a:r>
          </a:p>
          <a:p>
            <a:pPr marL="0" indent="0" algn="ctr">
              <a:buNone/>
              <a:defRPr/>
            </a:pPr>
            <a:endParaRPr lang="it-IT" sz="2600" b="1" dirty="0" smtClean="0">
              <a:solidFill>
                <a:srgbClr val="002060"/>
              </a:solidFill>
            </a:endParaRPr>
          </a:p>
        </p:txBody>
      </p:sp>
    </p:spTree>
    <p:extLst>
      <p:ext uri="{BB962C8B-B14F-4D97-AF65-F5344CB8AC3E}">
        <p14:creationId xmlns:p14="http://schemas.microsoft.com/office/powerpoint/2010/main" val="118937804"/>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olo 1"/>
          <p:cNvSpPr>
            <a:spLocks noGrp="1"/>
          </p:cNvSpPr>
          <p:nvPr>
            <p:ph type="title"/>
          </p:nvPr>
        </p:nvSpPr>
        <p:spPr bwMode="auto">
          <a:xfrm>
            <a:off x="467544" y="692696"/>
            <a:ext cx="8229600" cy="70609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it-IT" sz="2800" b="1" dirty="0" smtClean="0">
                <a:solidFill>
                  <a:srgbClr val="002060"/>
                </a:solidFill>
              </a:rPr>
              <a:t>PARTIAMO DAL PIANO DI RIORDINO TERRITORIALE </a:t>
            </a:r>
          </a:p>
        </p:txBody>
      </p:sp>
      <p:sp>
        <p:nvSpPr>
          <p:cNvPr id="16387" name="Segnaposto contenuto 2"/>
          <p:cNvSpPr>
            <a:spLocks noGrp="1"/>
          </p:cNvSpPr>
          <p:nvPr>
            <p:ph idx="1"/>
          </p:nvPr>
        </p:nvSpPr>
        <p:spPr>
          <a:xfrm>
            <a:off x="611188" y="1988840"/>
            <a:ext cx="8075612" cy="4104456"/>
          </a:xfrm>
        </p:spPr>
        <p:txBody>
          <a:bodyPr/>
          <a:lstStyle/>
          <a:p>
            <a:pPr lvl="0" algn="just"/>
            <a:r>
              <a:rPr lang="it-IT" sz="2800" dirty="0" smtClean="0">
                <a:solidFill>
                  <a:srgbClr val="002060"/>
                </a:solidFill>
              </a:rPr>
              <a:t>Il PIANO DI RIORDINO TERRITORIALE è stato approvato in via definitiva dalla Giunta regionale con la deliberazione n. 1282 dell’1 luglio 2015.</a:t>
            </a:r>
          </a:p>
          <a:p>
            <a:pPr lvl="0" algn="just"/>
            <a:r>
              <a:rPr lang="it-IT" sz="2800" dirty="0" smtClean="0">
                <a:solidFill>
                  <a:srgbClr val="002060"/>
                </a:solidFill>
              </a:rPr>
              <a:t>La deliberazione è stata pubblicata nel </a:t>
            </a:r>
            <a:r>
              <a:rPr lang="it-IT" sz="2800" dirty="0" err="1" smtClean="0">
                <a:solidFill>
                  <a:srgbClr val="002060"/>
                </a:solidFill>
              </a:rPr>
              <a:t>BUR</a:t>
            </a:r>
            <a:r>
              <a:rPr lang="it-IT" sz="2800" dirty="0" smtClean="0">
                <a:solidFill>
                  <a:srgbClr val="002060"/>
                </a:solidFill>
              </a:rPr>
              <a:t> n. 28 del 3 luglio 2015.</a:t>
            </a:r>
          </a:p>
          <a:p>
            <a:pPr lvl="0" algn="just"/>
            <a:r>
              <a:rPr lang="it-IT" sz="2800" dirty="0" smtClean="0">
                <a:solidFill>
                  <a:srgbClr val="002060"/>
                </a:solidFill>
              </a:rPr>
              <a:t>Prevede la costituzione di 18 Unioni territoriali intercomunali.</a:t>
            </a:r>
          </a:p>
          <a:p>
            <a:pPr marL="0" indent="0" algn="just">
              <a:buFontTx/>
              <a:buNone/>
            </a:pPr>
            <a:endParaRPr lang="it-IT" sz="2700" dirty="0" smtClean="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olo 1"/>
          <p:cNvSpPr>
            <a:spLocks noGrp="1"/>
          </p:cNvSpPr>
          <p:nvPr>
            <p:ph type="title"/>
          </p:nvPr>
        </p:nvSpPr>
        <p:spPr bwMode="auto">
          <a:xfrm>
            <a:off x="467544" y="692696"/>
            <a:ext cx="8229600" cy="70609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it-IT" sz="2800" b="1" dirty="0" smtClean="0">
                <a:solidFill>
                  <a:srgbClr val="002060"/>
                </a:solidFill>
              </a:rPr>
              <a:t>COME CI SIAMO ARRIVATI</a:t>
            </a:r>
          </a:p>
        </p:txBody>
      </p:sp>
      <p:sp>
        <p:nvSpPr>
          <p:cNvPr id="16387" name="Segnaposto contenuto 2"/>
          <p:cNvSpPr>
            <a:spLocks noGrp="1"/>
          </p:cNvSpPr>
          <p:nvPr>
            <p:ph idx="1"/>
          </p:nvPr>
        </p:nvSpPr>
        <p:spPr>
          <a:xfrm>
            <a:off x="611188" y="1988840"/>
            <a:ext cx="8075612" cy="4104456"/>
          </a:xfrm>
        </p:spPr>
        <p:txBody>
          <a:bodyPr/>
          <a:lstStyle/>
          <a:p>
            <a:pPr lvl="0" algn="just"/>
            <a:r>
              <a:rPr lang="it-IT" sz="2800" dirty="0" smtClean="0">
                <a:solidFill>
                  <a:srgbClr val="002060"/>
                </a:solidFill>
              </a:rPr>
              <a:t>Rispetto alla proposta di Piano riordino territoriale del 4 febbraio 2015 (</a:t>
            </a:r>
            <a:r>
              <a:rPr lang="it-IT" sz="2800" dirty="0" err="1" smtClean="0">
                <a:solidFill>
                  <a:srgbClr val="002060"/>
                </a:solidFill>
              </a:rPr>
              <a:t>DGR</a:t>
            </a:r>
            <a:r>
              <a:rPr lang="it-IT" sz="2800" dirty="0" smtClean="0">
                <a:solidFill>
                  <a:srgbClr val="002060"/>
                </a:solidFill>
              </a:rPr>
              <a:t> 180/2015) è intervenuta la </a:t>
            </a:r>
            <a:r>
              <a:rPr lang="it-IT" sz="2800" dirty="0" err="1" smtClean="0">
                <a:solidFill>
                  <a:srgbClr val="002060"/>
                </a:solidFill>
              </a:rPr>
              <a:t>LR</a:t>
            </a:r>
            <a:r>
              <a:rPr lang="it-IT" sz="2800" dirty="0" smtClean="0">
                <a:solidFill>
                  <a:srgbClr val="002060"/>
                </a:solidFill>
              </a:rPr>
              <a:t> 12/2015 che ha previsto 2 </a:t>
            </a:r>
            <a:r>
              <a:rPr lang="it-IT" sz="2800" dirty="0" err="1" smtClean="0">
                <a:solidFill>
                  <a:srgbClr val="002060"/>
                </a:solidFill>
              </a:rPr>
              <a:t>UTI</a:t>
            </a:r>
            <a:r>
              <a:rPr lang="it-IT" sz="2800" dirty="0" smtClean="0">
                <a:solidFill>
                  <a:srgbClr val="002060"/>
                </a:solidFill>
              </a:rPr>
              <a:t> </a:t>
            </a:r>
            <a:r>
              <a:rPr lang="it-IT" sz="2800" i="1" dirty="0" smtClean="0">
                <a:solidFill>
                  <a:srgbClr val="002060"/>
                </a:solidFill>
              </a:rPr>
              <a:t>ex </a:t>
            </a:r>
            <a:r>
              <a:rPr lang="it-IT" sz="2800" i="1" dirty="0" err="1" smtClean="0">
                <a:solidFill>
                  <a:srgbClr val="002060"/>
                </a:solidFill>
              </a:rPr>
              <a:t>lege</a:t>
            </a:r>
            <a:r>
              <a:rPr lang="it-IT" sz="2800" i="1" dirty="0" smtClean="0">
                <a:solidFill>
                  <a:srgbClr val="002060"/>
                </a:solidFill>
              </a:rPr>
              <a:t> </a:t>
            </a:r>
            <a:r>
              <a:rPr lang="it-IT" sz="2800" dirty="0" smtClean="0">
                <a:solidFill>
                  <a:srgbClr val="002060"/>
                </a:solidFill>
              </a:rPr>
              <a:t>(Canal del Ferro – Valcanale e Alto Friuli) e sono intervenute le richieste di spostamento dei singoli Comuni.</a:t>
            </a:r>
          </a:p>
          <a:p>
            <a:pPr lvl="0" algn="just"/>
            <a:r>
              <a:rPr lang="it-IT" sz="2800" dirty="0" smtClean="0">
                <a:solidFill>
                  <a:srgbClr val="002060"/>
                </a:solidFill>
              </a:rPr>
              <a:t>Delle 12 richieste prese in esame ne sono state accolte 5.</a:t>
            </a:r>
          </a:p>
          <a:p>
            <a:pPr marL="0" indent="0" algn="just">
              <a:buFontTx/>
              <a:buNone/>
            </a:pPr>
            <a:endParaRPr lang="it-IT" sz="2700" dirty="0" smtClean="0"/>
          </a:p>
        </p:txBody>
      </p:sp>
    </p:spTree>
    <p:extLst>
      <p:ext uri="{BB962C8B-B14F-4D97-AF65-F5344CB8AC3E}">
        <p14:creationId xmlns:p14="http://schemas.microsoft.com/office/powerpoint/2010/main" val="289298543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olo 1"/>
          <p:cNvSpPr>
            <a:spLocks noGrp="1"/>
          </p:cNvSpPr>
          <p:nvPr>
            <p:ph type="title"/>
          </p:nvPr>
        </p:nvSpPr>
        <p:spPr bwMode="auto">
          <a:xfrm>
            <a:off x="467544" y="404664"/>
            <a:ext cx="8229600" cy="99412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it-IT" dirty="0" smtClean="0"/>
              <a:t>	</a:t>
            </a:r>
            <a:r>
              <a:rPr lang="it-IT" sz="2800" b="1" dirty="0" smtClean="0">
                <a:solidFill>
                  <a:srgbClr val="002060"/>
                </a:solidFill>
              </a:rPr>
              <a:t>ORA A CHE PUNTO SIAMO?</a:t>
            </a:r>
          </a:p>
        </p:txBody>
      </p:sp>
      <p:sp>
        <p:nvSpPr>
          <p:cNvPr id="16387" name="Segnaposto contenuto 2"/>
          <p:cNvSpPr>
            <a:spLocks noGrp="1"/>
          </p:cNvSpPr>
          <p:nvPr>
            <p:ph idx="1"/>
          </p:nvPr>
        </p:nvSpPr>
        <p:spPr>
          <a:xfrm>
            <a:off x="611188" y="980728"/>
            <a:ext cx="8075612" cy="5544616"/>
          </a:xfrm>
        </p:spPr>
        <p:txBody>
          <a:bodyPr/>
          <a:lstStyle/>
          <a:p>
            <a:pPr lvl="0" algn="just"/>
            <a:r>
              <a:rPr lang="it-IT" sz="2600" dirty="0" smtClean="0">
                <a:solidFill>
                  <a:srgbClr val="002060"/>
                </a:solidFill>
              </a:rPr>
              <a:t>Il PIANO DI RIORDINO TERRITORIALE è stato approvato in via definitiva dalla Giunta regionale con la deliberazione n. 1282 dell’1 luglio 2015.</a:t>
            </a:r>
          </a:p>
          <a:p>
            <a:pPr lvl="0" algn="just"/>
            <a:r>
              <a:rPr lang="it-IT" sz="2600" dirty="0" smtClean="0">
                <a:solidFill>
                  <a:srgbClr val="002060"/>
                </a:solidFill>
              </a:rPr>
              <a:t>Le Conferenze dei sindaci delle 18 </a:t>
            </a:r>
            <a:r>
              <a:rPr lang="it-IT" sz="2600" dirty="0" err="1" smtClean="0">
                <a:solidFill>
                  <a:srgbClr val="002060"/>
                </a:solidFill>
              </a:rPr>
              <a:t>UTI</a:t>
            </a:r>
            <a:r>
              <a:rPr lang="it-IT" sz="2600" dirty="0" smtClean="0">
                <a:solidFill>
                  <a:srgbClr val="002060"/>
                </a:solidFill>
              </a:rPr>
              <a:t> hanno avviato l’iter per approvare le proposte di ATTO COSTITUTIVO e STATUTO.</a:t>
            </a:r>
            <a:endParaRPr lang="it-IT" sz="2600" dirty="0">
              <a:solidFill>
                <a:srgbClr val="002060"/>
              </a:solidFill>
            </a:endParaRPr>
          </a:p>
          <a:p>
            <a:pPr lvl="0" algn="just"/>
            <a:r>
              <a:rPr lang="it-IT" sz="2600" dirty="0" smtClean="0">
                <a:solidFill>
                  <a:srgbClr val="002060"/>
                </a:solidFill>
              </a:rPr>
              <a:t>In 11 </a:t>
            </a:r>
            <a:r>
              <a:rPr lang="it-IT" sz="2600" dirty="0" err="1" smtClean="0">
                <a:solidFill>
                  <a:srgbClr val="002060"/>
                </a:solidFill>
              </a:rPr>
              <a:t>UTI</a:t>
            </a:r>
            <a:r>
              <a:rPr lang="it-IT" sz="2600" dirty="0" smtClean="0">
                <a:solidFill>
                  <a:srgbClr val="002060"/>
                </a:solidFill>
              </a:rPr>
              <a:t>  le proposte di atto costitutivo e statuto sono state approvate e sono ora all’esame dei consigli comunali. </a:t>
            </a:r>
            <a:endParaRPr lang="it-IT" sz="2600" dirty="0">
              <a:solidFill>
                <a:srgbClr val="002060"/>
              </a:solidFill>
            </a:endParaRPr>
          </a:p>
          <a:p>
            <a:pPr lvl="0" algn="just"/>
            <a:r>
              <a:rPr lang="it-IT" sz="2600" dirty="0" smtClean="0">
                <a:solidFill>
                  <a:srgbClr val="002060"/>
                </a:solidFill>
              </a:rPr>
              <a:t>In 6 </a:t>
            </a:r>
            <a:r>
              <a:rPr lang="it-IT" sz="2600" dirty="0" err="1" smtClean="0">
                <a:solidFill>
                  <a:srgbClr val="002060"/>
                </a:solidFill>
              </a:rPr>
              <a:t>UTI</a:t>
            </a:r>
            <a:r>
              <a:rPr lang="it-IT" sz="2600" dirty="0" smtClean="0">
                <a:solidFill>
                  <a:srgbClr val="002060"/>
                </a:solidFill>
              </a:rPr>
              <a:t> sono stati inviati i commissari.</a:t>
            </a:r>
          </a:p>
          <a:p>
            <a:pPr lvl="0" algn="just"/>
            <a:r>
              <a:rPr lang="it-IT" sz="2600" dirty="0" smtClean="0">
                <a:solidFill>
                  <a:srgbClr val="002060"/>
                </a:solidFill>
              </a:rPr>
              <a:t>La Comunità collinare del </a:t>
            </a:r>
            <a:r>
              <a:rPr lang="it-IT" sz="2600" dirty="0">
                <a:solidFill>
                  <a:srgbClr val="002060"/>
                </a:solidFill>
              </a:rPr>
              <a:t>F</a:t>
            </a:r>
            <a:r>
              <a:rPr lang="it-IT" sz="2600" dirty="0" smtClean="0">
                <a:solidFill>
                  <a:srgbClr val="002060"/>
                </a:solidFill>
              </a:rPr>
              <a:t>riuli sta seguendo un distinto percorso di trasformazione. </a:t>
            </a:r>
            <a:endParaRPr lang="it-IT" sz="2600" dirty="0">
              <a:solidFill>
                <a:srgbClr val="002060"/>
              </a:solidFill>
            </a:endParaRPr>
          </a:p>
          <a:p>
            <a:pPr marL="0" indent="0" algn="just">
              <a:buFontTx/>
              <a:buNone/>
            </a:pPr>
            <a:endParaRPr lang="it-IT" sz="2700" dirty="0" smtClean="0"/>
          </a:p>
        </p:txBody>
      </p:sp>
    </p:spTree>
    <p:extLst>
      <p:ext uri="{BB962C8B-B14F-4D97-AF65-F5344CB8AC3E}">
        <p14:creationId xmlns:p14="http://schemas.microsoft.com/office/powerpoint/2010/main" val="191333479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olo 1"/>
          <p:cNvSpPr>
            <a:spLocks noGrp="1"/>
          </p:cNvSpPr>
          <p:nvPr>
            <p:ph type="title"/>
          </p:nvPr>
        </p:nvSpPr>
        <p:spPr bwMode="auto">
          <a:xfrm>
            <a:off x="467544" y="404664"/>
            <a:ext cx="8229600" cy="99412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it-IT" dirty="0" smtClean="0"/>
              <a:t>	</a:t>
            </a:r>
            <a:r>
              <a:rPr lang="it-IT" sz="2800" b="1" dirty="0" smtClean="0">
                <a:solidFill>
                  <a:srgbClr val="002060"/>
                </a:solidFill>
              </a:rPr>
              <a:t>INTANTO …</a:t>
            </a:r>
          </a:p>
        </p:txBody>
      </p:sp>
      <p:sp>
        <p:nvSpPr>
          <p:cNvPr id="16387" name="Segnaposto contenuto 2"/>
          <p:cNvSpPr>
            <a:spLocks noGrp="1"/>
          </p:cNvSpPr>
          <p:nvPr>
            <p:ph idx="1"/>
          </p:nvPr>
        </p:nvSpPr>
        <p:spPr>
          <a:xfrm>
            <a:off x="611188" y="980728"/>
            <a:ext cx="8075612" cy="5544616"/>
          </a:xfrm>
        </p:spPr>
        <p:txBody>
          <a:bodyPr/>
          <a:lstStyle/>
          <a:p>
            <a:pPr lvl="0" algn="just"/>
            <a:r>
              <a:rPr lang="it-IT" sz="2600" dirty="0" smtClean="0">
                <a:solidFill>
                  <a:srgbClr val="002060"/>
                </a:solidFill>
              </a:rPr>
              <a:t>La </a:t>
            </a:r>
            <a:r>
              <a:rPr lang="it-IT" sz="2600" dirty="0" err="1" smtClean="0">
                <a:solidFill>
                  <a:srgbClr val="002060"/>
                </a:solidFill>
              </a:rPr>
              <a:t>LR</a:t>
            </a:r>
            <a:r>
              <a:rPr lang="it-IT" sz="2600" dirty="0" smtClean="0">
                <a:solidFill>
                  <a:srgbClr val="002060"/>
                </a:solidFill>
              </a:rPr>
              <a:t> 12/2015 ha riformato il CONSIGLIO DELLE AUTONOMIE LOCALI coordinando la sua disciplina con quella delle </a:t>
            </a:r>
            <a:r>
              <a:rPr lang="it-IT" sz="2600" dirty="0" err="1" smtClean="0">
                <a:solidFill>
                  <a:srgbClr val="002060"/>
                </a:solidFill>
              </a:rPr>
              <a:t>UTI</a:t>
            </a:r>
            <a:r>
              <a:rPr lang="it-IT" sz="2600" dirty="0" smtClean="0">
                <a:solidFill>
                  <a:srgbClr val="002060"/>
                </a:solidFill>
              </a:rPr>
              <a:t>.</a:t>
            </a:r>
          </a:p>
          <a:p>
            <a:pPr marL="324000" lvl="0" indent="0" algn="just">
              <a:buNone/>
            </a:pPr>
            <a:r>
              <a:rPr lang="it-IT" sz="2600" dirty="0" smtClean="0">
                <a:solidFill>
                  <a:srgbClr val="002060"/>
                </a:solidFill>
              </a:rPr>
              <a:t>L’attuale CAL è in scadenza ad ottobre, poi sarà rinnovato su base territoriale.</a:t>
            </a:r>
          </a:p>
          <a:p>
            <a:pPr lvl="0" algn="just"/>
            <a:r>
              <a:rPr lang="it-IT" sz="2600" dirty="0" smtClean="0">
                <a:solidFill>
                  <a:srgbClr val="002060"/>
                </a:solidFill>
              </a:rPr>
              <a:t>La </a:t>
            </a:r>
            <a:r>
              <a:rPr lang="it-IT" sz="2600" dirty="0" err="1" smtClean="0">
                <a:solidFill>
                  <a:srgbClr val="002060"/>
                </a:solidFill>
              </a:rPr>
              <a:t>LR</a:t>
            </a:r>
            <a:r>
              <a:rPr lang="it-IT" sz="2600" dirty="0" smtClean="0">
                <a:solidFill>
                  <a:srgbClr val="002060"/>
                </a:solidFill>
              </a:rPr>
              <a:t> 13/2015 ha riallocato in capo alla Regione le funzioni esercitate dalle Province in materia di centri per l’impiego con decorrenza dall’1 luglio 2015.</a:t>
            </a:r>
          </a:p>
          <a:p>
            <a:pPr lvl="0" algn="just"/>
            <a:r>
              <a:rPr lang="it-IT" sz="2600" dirty="0" smtClean="0">
                <a:solidFill>
                  <a:srgbClr val="002060"/>
                </a:solidFill>
              </a:rPr>
              <a:t>Ma soprattutto la </a:t>
            </a:r>
            <a:r>
              <a:rPr lang="it-IT" sz="2600" dirty="0" err="1" smtClean="0">
                <a:solidFill>
                  <a:srgbClr val="002060"/>
                </a:solidFill>
              </a:rPr>
              <a:t>LR</a:t>
            </a:r>
            <a:r>
              <a:rPr lang="it-IT" sz="2600" dirty="0" smtClean="0">
                <a:solidFill>
                  <a:srgbClr val="002060"/>
                </a:solidFill>
              </a:rPr>
              <a:t> 18/2015 ha riformato la finanza locale.</a:t>
            </a:r>
          </a:p>
          <a:p>
            <a:pPr lvl="0" algn="just"/>
            <a:r>
              <a:rPr lang="it-IT" sz="2600" dirty="0" smtClean="0">
                <a:solidFill>
                  <a:srgbClr val="002060"/>
                </a:solidFill>
              </a:rPr>
              <a:t>E il cantiere per la riforma del pubblico impiego è in allestimento.</a:t>
            </a:r>
          </a:p>
          <a:p>
            <a:pPr lvl="0" algn="just"/>
            <a:endParaRPr lang="it-IT" sz="2600" dirty="0">
              <a:solidFill>
                <a:srgbClr val="000000"/>
              </a:solidFill>
            </a:endParaRPr>
          </a:p>
          <a:p>
            <a:pPr marL="0" lvl="0" indent="0" algn="just">
              <a:buNone/>
            </a:pPr>
            <a:r>
              <a:rPr lang="it-IT" sz="2600" dirty="0" smtClean="0">
                <a:solidFill>
                  <a:srgbClr val="000000"/>
                </a:solidFill>
              </a:rPr>
              <a:t> </a:t>
            </a:r>
            <a:endParaRPr lang="it-IT" sz="2600" dirty="0">
              <a:solidFill>
                <a:srgbClr val="000000"/>
              </a:solidFill>
            </a:endParaRPr>
          </a:p>
          <a:p>
            <a:pPr marL="0" indent="0" algn="just">
              <a:buFontTx/>
              <a:buNone/>
            </a:pPr>
            <a:endParaRPr lang="it-IT" sz="2700" dirty="0" smtClean="0"/>
          </a:p>
        </p:txBody>
      </p:sp>
    </p:spTree>
    <p:extLst>
      <p:ext uri="{BB962C8B-B14F-4D97-AF65-F5344CB8AC3E}">
        <p14:creationId xmlns:p14="http://schemas.microsoft.com/office/powerpoint/2010/main" val="2893593196"/>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olo 1"/>
          <p:cNvSpPr>
            <a:spLocks noGrp="1"/>
          </p:cNvSpPr>
          <p:nvPr>
            <p:ph type="title" idx="4294967295"/>
          </p:nvPr>
        </p:nvSpPr>
        <p:spPr bwMode="auto">
          <a:xfrm>
            <a:off x="457200" y="274638"/>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it-IT" sz="2600" b="1" dirty="0" smtClean="0">
                <a:solidFill>
                  <a:srgbClr val="002060"/>
                </a:solidFill>
              </a:rPr>
              <a:t>UN CENNO ALLA</a:t>
            </a:r>
            <a:br>
              <a:rPr lang="it-IT" sz="2600" b="1" dirty="0" smtClean="0">
                <a:solidFill>
                  <a:srgbClr val="002060"/>
                </a:solidFill>
              </a:rPr>
            </a:br>
            <a:r>
              <a:rPr lang="it-IT" sz="2600" b="1" dirty="0" smtClean="0">
                <a:solidFill>
                  <a:srgbClr val="002060"/>
                </a:solidFill>
              </a:rPr>
              <a:t>LA RIFORMA DELLA FINANZA LOCALE</a:t>
            </a:r>
          </a:p>
        </p:txBody>
      </p:sp>
      <p:sp>
        <p:nvSpPr>
          <p:cNvPr id="13315" name="Segnaposto contenuto 2"/>
          <p:cNvSpPr>
            <a:spLocks noGrp="1"/>
          </p:cNvSpPr>
          <p:nvPr>
            <p:ph idx="4294967295"/>
          </p:nvPr>
        </p:nvSpPr>
        <p:spPr>
          <a:xfrm>
            <a:off x="684213" y="1417638"/>
            <a:ext cx="8002587" cy="4963690"/>
          </a:xfrm>
        </p:spPr>
        <p:txBody>
          <a:bodyPr/>
          <a:lstStyle/>
          <a:p>
            <a:pPr algn="just"/>
            <a:r>
              <a:rPr lang="it-IT" sz="2800" dirty="0" smtClean="0">
                <a:solidFill>
                  <a:srgbClr val="002060"/>
                </a:solidFill>
              </a:rPr>
              <a:t>La </a:t>
            </a:r>
            <a:r>
              <a:rPr lang="it-IT" sz="2800" dirty="0" err="1" smtClean="0">
                <a:solidFill>
                  <a:srgbClr val="002060"/>
                </a:solidFill>
              </a:rPr>
              <a:t>LR</a:t>
            </a:r>
            <a:r>
              <a:rPr lang="it-IT" sz="2800" dirty="0" smtClean="0">
                <a:solidFill>
                  <a:srgbClr val="002060"/>
                </a:solidFill>
              </a:rPr>
              <a:t> 18/2015, che ha previsto la riforma del sistema della finanza locale nel Friuli Venezia Giulia, è entrata in vigore il 6 agosto 2015.</a:t>
            </a:r>
          </a:p>
          <a:p>
            <a:pPr algn="just"/>
            <a:r>
              <a:rPr lang="it-IT" sz="2800" dirty="0" smtClean="0">
                <a:solidFill>
                  <a:srgbClr val="002060"/>
                </a:solidFill>
              </a:rPr>
              <a:t>La riforma della finanza locale ha definito il futuro sistema di finanziamento dei Comuni e delle </a:t>
            </a:r>
            <a:r>
              <a:rPr lang="it-IT" sz="2800" dirty="0" err="1" smtClean="0">
                <a:solidFill>
                  <a:srgbClr val="002060"/>
                </a:solidFill>
              </a:rPr>
              <a:t>UTI</a:t>
            </a:r>
            <a:r>
              <a:rPr lang="it-IT" sz="2800" dirty="0" smtClean="0">
                <a:solidFill>
                  <a:srgbClr val="002060"/>
                </a:solidFill>
              </a:rPr>
              <a:t>.</a:t>
            </a:r>
          </a:p>
          <a:p>
            <a:pPr algn="just"/>
            <a:r>
              <a:rPr lang="it-IT" sz="2800" dirty="0" smtClean="0">
                <a:solidFill>
                  <a:srgbClr val="002060"/>
                </a:solidFill>
              </a:rPr>
              <a:t>Ha anche modificato l’art. 6 della </a:t>
            </a:r>
            <a:r>
              <a:rPr lang="it-IT" sz="2800" dirty="0" err="1" smtClean="0">
                <a:solidFill>
                  <a:srgbClr val="002060"/>
                </a:solidFill>
              </a:rPr>
              <a:t>LR</a:t>
            </a:r>
            <a:r>
              <a:rPr lang="it-IT" sz="2800" dirty="0" smtClean="0">
                <a:solidFill>
                  <a:srgbClr val="002060"/>
                </a:solidFill>
              </a:rPr>
              <a:t> 26/2014 sui risparmi di spesa facendo riferimento ad una valutazione della spesa in «forma consolidata».</a:t>
            </a:r>
          </a:p>
        </p:txBody>
      </p:sp>
    </p:spTree>
    <p:extLst>
      <p:ext uri="{BB962C8B-B14F-4D97-AF65-F5344CB8AC3E}">
        <p14:creationId xmlns:p14="http://schemas.microsoft.com/office/powerpoint/2010/main" val="354687831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olo 1"/>
          <p:cNvSpPr>
            <a:spLocks noGrp="1"/>
          </p:cNvSpPr>
          <p:nvPr>
            <p:ph type="title" idx="4294967295"/>
          </p:nvPr>
        </p:nvSpPr>
        <p:spPr bwMode="auto">
          <a:xfrm>
            <a:off x="457200" y="692696"/>
            <a:ext cx="8229600" cy="72494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it-IT" sz="2600" b="1" dirty="0" smtClean="0">
                <a:solidFill>
                  <a:srgbClr val="002060"/>
                </a:solidFill>
              </a:rPr>
              <a:t>UN CENNO AI RICORSI PRESENTATI</a:t>
            </a:r>
          </a:p>
        </p:txBody>
      </p:sp>
      <p:sp>
        <p:nvSpPr>
          <p:cNvPr id="13315" name="Segnaposto contenuto 2"/>
          <p:cNvSpPr>
            <a:spLocks noGrp="1"/>
          </p:cNvSpPr>
          <p:nvPr>
            <p:ph idx="4294967295"/>
          </p:nvPr>
        </p:nvSpPr>
        <p:spPr>
          <a:xfrm>
            <a:off x="684213" y="1417638"/>
            <a:ext cx="8002587" cy="4963690"/>
          </a:xfrm>
        </p:spPr>
        <p:txBody>
          <a:bodyPr/>
          <a:lstStyle/>
          <a:p>
            <a:pPr algn="just"/>
            <a:r>
              <a:rPr lang="it-IT" sz="2400" dirty="0" smtClean="0">
                <a:solidFill>
                  <a:srgbClr val="002060"/>
                </a:solidFill>
              </a:rPr>
              <a:t>Al </a:t>
            </a:r>
            <a:r>
              <a:rPr lang="it-IT" sz="2400" dirty="0" smtClean="0">
                <a:solidFill>
                  <a:srgbClr val="002060"/>
                </a:solidFill>
              </a:rPr>
              <a:t>10 ottobre </a:t>
            </a:r>
            <a:r>
              <a:rPr lang="it-IT" sz="2400" dirty="0" smtClean="0">
                <a:solidFill>
                  <a:srgbClr val="002060"/>
                </a:solidFill>
              </a:rPr>
              <a:t>sono stati presentati alcuni ricorsi al TAR del Friuli Venezia Giulia contro il Piano di riordino territoriale:</a:t>
            </a:r>
          </a:p>
          <a:p>
            <a:pPr algn="just"/>
            <a:r>
              <a:rPr lang="it-IT" sz="2400" dirty="0" smtClean="0">
                <a:solidFill>
                  <a:srgbClr val="002060"/>
                </a:solidFill>
              </a:rPr>
              <a:t>Uno da 57 </a:t>
            </a:r>
            <a:r>
              <a:rPr lang="it-IT" sz="2400" dirty="0" smtClean="0">
                <a:solidFill>
                  <a:srgbClr val="002060"/>
                </a:solidFill>
              </a:rPr>
              <a:t>comuni, ora divenuti 56;</a:t>
            </a:r>
            <a:endParaRPr lang="it-IT" sz="2400" dirty="0" smtClean="0">
              <a:solidFill>
                <a:srgbClr val="002060"/>
              </a:solidFill>
            </a:endParaRPr>
          </a:p>
          <a:p>
            <a:pPr algn="just"/>
            <a:r>
              <a:rPr lang="it-IT" sz="2400" dirty="0" smtClean="0">
                <a:solidFill>
                  <a:srgbClr val="002060"/>
                </a:solidFill>
              </a:rPr>
              <a:t>Uno dal Comune di San Floriano del Collio ed altri con riguardo la tutela della minoranza linguistica slovena;</a:t>
            </a:r>
          </a:p>
          <a:p>
            <a:pPr algn="just"/>
            <a:r>
              <a:rPr lang="it-IT" sz="2400" dirty="0" smtClean="0">
                <a:solidFill>
                  <a:srgbClr val="002060"/>
                </a:solidFill>
              </a:rPr>
              <a:t>Uno dal Comune di San Dorligo della Valle – Dolina con richiesta di sospensiva della sua efficacia</a:t>
            </a:r>
            <a:r>
              <a:rPr lang="it-IT" sz="2400" dirty="0">
                <a:solidFill>
                  <a:srgbClr val="002060"/>
                </a:solidFill>
              </a:rPr>
              <a:t>;</a:t>
            </a:r>
            <a:endParaRPr lang="it-IT" sz="2400" dirty="0" smtClean="0">
              <a:solidFill>
                <a:srgbClr val="002060"/>
              </a:solidFill>
            </a:endParaRPr>
          </a:p>
          <a:p>
            <a:pPr algn="just"/>
            <a:r>
              <a:rPr lang="it-IT" sz="2400" dirty="0" smtClean="0">
                <a:solidFill>
                  <a:srgbClr val="002060"/>
                </a:solidFill>
              </a:rPr>
              <a:t>Due da Comuni </a:t>
            </a:r>
            <a:r>
              <a:rPr lang="it-IT" sz="2400" dirty="0" smtClean="0">
                <a:solidFill>
                  <a:srgbClr val="002060"/>
                </a:solidFill>
              </a:rPr>
              <a:t>che avevano </a:t>
            </a:r>
            <a:r>
              <a:rPr lang="it-IT" sz="2400" dirty="0" smtClean="0">
                <a:solidFill>
                  <a:srgbClr val="002060"/>
                </a:solidFill>
              </a:rPr>
              <a:t>chiesto lo spostamento da un’</a:t>
            </a:r>
            <a:r>
              <a:rPr lang="it-IT" sz="2400" dirty="0" err="1" smtClean="0">
                <a:solidFill>
                  <a:srgbClr val="002060"/>
                </a:solidFill>
              </a:rPr>
              <a:t>UTI</a:t>
            </a:r>
            <a:r>
              <a:rPr lang="it-IT" sz="2400" dirty="0" smtClean="0">
                <a:solidFill>
                  <a:srgbClr val="002060"/>
                </a:solidFill>
              </a:rPr>
              <a:t> all’altra (</a:t>
            </a:r>
            <a:r>
              <a:rPr lang="it-IT" sz="2400" dirty="0">
                <a:solidFill>
                  <a:srgbClr val="002060"/>
                </a:solidFill>
              </a:rPr>
              <a:t>T</a:t>
            </a:r>
            <a:r>
              <a:rPr lang="it-IT" sz="2400" dirty="0" smtClean="0">
                <a:solidFill>
                  <a:srgbClr val="002060"/>
                </a:solidFill>
              </a:rPr>
              <a:t>orviscosa e Tricesimo).</a:t>
            </a:r>
          </a:p>
          <a:p>
            <a:pPr algn="just"/>
            <a:endParaRPr lang="it-IT" sz="2800" dirty="0" smtClean="0">
              <a:solidFill>
                <a:srgbClr val="002060"/>
              </a:solidFill>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712" y="433387"/>
            <a:ext cx="5962650" cy="599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9937683"/>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olo 1"/>
          <p:cNvSpPr>
            <a:spLocks noGrp="1"/>
          </p:cNvSpPr>
          <p:nvPr>
            <p:ph type="title" idx="4294967295"/>
          </p:nvPr>
        </p:nvSpPr>
        <p:spPr bwMode="auto">
          <a:xfrm>
            <a:off x="468313" y="404664"/>
            <a:ext cx="8229600" cy="99868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it-IT" dirty="0" smtClean="0"/>
              <a:t/>
            </a:r>
            <a:br>
              <a:rPr lang="it-IT" dirty="0" smtClean="0"/>
            </a:br>
            <a:r>
              <a:rPr lang="it-IT" sz="2400" b="1" dirty="0" smtClean="0">
                <a:solidFill>
                  <a:srgbClr val="002060"/>
                </a:solidFill>
              </a:rPr>
              <a:t>LA COSTITUZIONE DELL’</a:t>
            </a:r>
            <a:r>
              <a:rPr lang="it-IT" sz="2400" b="1" dirty="0" err="1" smtClean="0">
                <a:solidFill>
                  <a:srgbClr val="002060"/>
                </a:solidFill>
              </a:rPr>
              <a:t>UTI</a:t>
            </a:r>
            <a:r>
              <a:rPr lang="it-IT" sz="2400" b="1" dirty="0" smtClean="0">
                <a:solidFill>
                  <a:srgbClr val="002060"/>
                </a:solidFill>
              </a:rPr>
              <a:t> IN BREVE</a:t>
            </a:r>
            <a:br>
              <a:rPr lang="it-IT" sz="2400" b="1" dirty="0" smtClean="0">
                <a:solidFill>
                  <a:srgbClr val="002060"/>
                </a:solidFill>
              </a:rPr>
            </a:br>
            <a:endParaRPr lang="it-IT" sz="2400" dirty="0" smtClean="0">
              <a:solidFill>
                <a:srgbClr val="002060"/>
              </a:solidFill>
            </a:endParaRPr>
          </a:p>
        </p:txBody>
      </p:sp>
      <p:sp>
        <p:nvSpPr>
          <p:cNvPr id="33795" name="Segnaposto contenuto 2"/>
          <p:cNvSpPr>
            <a:spLocks noGrp="1"/>
          </p:cNvSpPr>
          <p:nvPr>
            <p:ph idx="4294967295"/>
          </p:nvPr>
        </p:nvSpPr>
        <p:spPr>
          <a:xfrm>
            <a:off x="695148" y="1403350"/>
            <a:ext cx="8002587" cy="5022850"/>
          </a:xfrm>
        </p:spPr>
        <p:txBody>
          <a:bodyPr/>
          <a:lstStyle/>
          <a:p>
            <a:pPr marL="609600" indent="-609600" algn="just">
              <a:defRPr/>
            </a:pPr>
            <a:r>
              <a:rPr lang="it-IT" sz="2800" dirty="0" smtClean="0">
                <a:solidFill>
                  <a:srgbClr val="002060"/>
                </a:solidFill>
              </a:rPr>
              <a:t>Approvazione della proposta di atto costitutivo da parte della Conferenza dei sindaci;</a:t>
            </a:r>
          </a:p>
          <a:p>
            <a:pPr marL="609600" indent="-609600" algn="just">
              <a:defRPr/>
            </a:pPr>
            <a:r>
              <a:rPr lang="it-IT" sz="2800" dirty="0" smtClean="0">
                <a:solidFill>
                  <a:srgbClr val="002060"/>
                </a:solidFill>
              </a:rPr>
              <a:t>Approvazione da parte dei consigli dei Comuni facenti parte dell’</a:t>
            </a:r>
            <a:r>
              <a:rPr lang="it-IT" sz="2800" dirty="0" err="1" smtClean="0">
                <a:solidFill>
                  <a:srgbClr val="002060"/>
                </a:solidFill>
              </a:rPr>
              <a:t>UTI</a:t>
            </a:r>
            <a:r>
              <a:rPr lang="it-IT" sz="2800" dirty="0">
                <a:solidFill>
                  <a:srgbClr val="002060"/>
                </a:solidFill>
              </a:rPr>
              <a:t>;</a:t>
            </a:r>
            <a:endParaRPr lang="it-IT" sz="2800" dirty="0" smtClean="0">
              <a:solidFill>
                <a:srgbClr val="002060"/>
              </a:solidFill>
            </a:endParaRPr>
          </a:p>
          <a:p>
            <a:pPr marL="609600" indent="-609600" algn="just">
              <a:defRPr/>
            </a:pPr>
            <a:r>
              <a:rPr lang="it-IT" sz="2800" dirty="0" smtClean="0">
                <a:solidFill>
                  <a:srgbClr val="002060"/>
                </a:solidFill>
              </a:rPr>
              <a:t>Sottoscrizione dell’atto costitutivo;</a:t>
            </a:r>
          </a:p>
          <a:p>
            <a:pPr marL="609600" indent="-609600" algn="just">
              <a:defRPr/>
            </a:pPr>
            <a:r>
              <a:rPr lang="it-IT" sz="2800" dirty="0" smtClean="0">
                <a:solidFill>
                  <a:srgbClr val="002060"/>
                </a:solidFill>
              </a:rPr>
              <a:t>Tutto questo allo scopo di costituire le </a:t>
            </a:r>
            <a:r>
              <a:rPr lang="it-IT" sz="2800" dirty="0" err="1" smtClean="0">
                <a:solidFill>
                  <a:srgbClr val="002060"/>
                </a:solidFill>
              </a:rPr>
              <a:t>UTI</a:t>
            </a:r>
            <a:r>
              <a:rPr lang="it-IT" sz="2800" dirty="0" smtClean="0">
                <a:solidFill>
                  <a:srgbClr val="002060"/>
                </a:solidFill>
              </a:rPr>
              <a:t> entro il 31 ottobre 2015 e, soprattutto, di renderle operative entro il 31 dicembre 2015.</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it-IT"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it-IT"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7365</TotalTime>
  <Words>1072</Words>
  <Application>Microsoft Office PowerPoint</Application>
  <PresentationFormat>Presentazione su schermo (4:3)</PresentationFormat>
  <Paragraphs>147</Paragraphs>
  <Slides>16</Slides>
  <Notes>16</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16</vt:i4>
      </vt:variant>
    </vt:vector>
  </HeadingPairs>
  <TitlesOfParts>
    <vt:vector size="22" baseType="lpstr">
      <vt:lpstr>Calibri</vt:lpstr>
      <vt:lpstr>DecimaWE Rg</vt:lpstr>
      <vt:lpstr>Times New Roman</vt:lpstr>
      <vt:lpstr>Verdana</vt:lpstr>
      <vt:lpstr>Wingdings</vt:lpstr>
      <vt:lpstr>Struttura predefinita</vt:lpstr>
      <vt:lpstr>  LA COSTITUZIONE E L’AVVIO DELLE UNIONI TERRITORIALI INTERCOMUNALI NEL FRIULI VENEZIA GIULIA</vt:lpstr>
      <vt:lpstr>PARTIAMO DAL PIANO DI RIORDINO TERRITORIALE </vt:lpstr>
      <vt:lpstr>COME CI SIAMO ARRIVATI</vt:lpstr>
      <vt:lpstr> ORA A CHE PUNTO SIAMO?</vt:lpstr>
      <vt:lpstr> INTANTO …</vt:lpstr>
      <vt:lpstr>UN CENNO ALLA LA RIFORMA DELLA FINANZA LOCALE</vt:lpstr>
      <vt:lpstr>UN CENNO AI RICORSI PRESENTATI</vt:lpstr>
      <vt:lpstr>Presentazione standard di PowerPoint</vt:lpstr>
      <vt:lpstr> LA COSTITUZIONE DELL’UTI IN BREVE </vt:lpstr>
      <vt:lpstr> MA SI TRATTA DI UN PERCORSO DI PIU’ANNI</vt:lpstr>
      <vt:lpstr> L’ORGANIZZAZIONE DELL’UNIONE - 1 </vt:lpstr>
      <vt:lpstr> L’ORGANIZZAZIONE DELL’UNIONE - 2 </vt:lpstr>
      <vt:lpstr> L’ORGANIZZAZIONE DELL’UNIONE - 3 </vt:lpstr>
      <vt:lpstr> L’ORGANIZZAZIONE DELL’UNIONE - 4 </vt:lpstr>
      <vt:lpstr> LE FUNZIONI COMUNALI ASSOCIATE  </vt:lpstr>
      <vt:lpstr> </vt:lpstr>
    </vt:vector>
  </TitlesOfParts>
  <Company>Regione FVG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Utente</dc:creator>
  <cp:lastModifiedBy>Spagnul Gianfranco</cp:lastModifiedBy>
  <cp:revision>524</cp:revision>
  <cp:lastPrinted>2015-03-05T16:30:54Z</cp:lastPrinted>
  <dcterms:created xsi:type="dcterms:W3CDTF">2003-10-09T13:22:25Z</dcterms:created>
  <dcterms:modified xsi:type="dcterms:W3CDTF">2015-10-12T10:41:33Z</dcterms:modified>
</cp:coreProperties>
</file>